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6" r:id="rId3"/>
    <p:sldId id="259" r:id="rId4"/>
    <p:sldId id="276" r:id="rId5"/>
    <p:sldId id="263" r:id="rId6"/>
    <p:sldId id="264" r:id="rId7"/>
    <p:sldId id="267" r:id="rId8"/>
    <p:sldId id="268" r:id="rId9"/>
    <p:sldId id="269" r:id="rId10"/>
    <p:sldId id="270" r:id="rId11"/>
    <p:sldId id="257" r:id="rId12"/>
    <p:sldId id="277" r:id="rId13"/>
    <p:sldId id="271" r:id="rId14"/>
    <p:sldId id="272" r:id="rId15"/>
    <p:sldId id="273" r:id="rId16"/>
    <p:sldId id="280" r:id="rId17"/>
    <p:sldId id="281" r:id="rId18"/>
    <p:sldId id="282" r:id="rId19"/>
    <p:sldId id="283" r:id="rId20"/>
    <p:sldId id="284" r:id="rId21"/>
    <p:sldId id="279" r:id="rId22"/>
    <p:sldId id="274" r:id="rId23"/>
    <p:sldId id="278" r:id="rId24"/>
    <p:sldId id="275"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chen Wesche" initials="GW" lastIdx="4" clrIdx="0">
    <p:extLst>
      <p:ext uri="{19B8F6BF-5375-455C-9EA6-DF929625EA0E}">
        <p15:presenceInfo xmlns:p15="http://schemas.microsoft.com/office/powerpoint/2012/main" userId="40b937b7c816d8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B9E6"/>
    <a:srgbClr val="401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021" autoAdjust="0"/>
  </p:normalViewPr>
  <p:slideViewPr>
    <p:cSldViewPr snapToGrid="0">
      <p:cViewPr varScale="1">
        <p:scale>
          <a:sx n="45" d="100"/>
          <a:sy n="45" d="100"/>
        </p:scale>
        <p:origin x="14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CA35CB-A539-4C9D-A901-9139CBDCEC1F}" type="datetimeFigureOut">
              <a:rPr lang="en-US" smtClean="0"/>
              <a:t>2/13/2022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1933181-D6F0-41AB-956A-9C6FBBBBE415}" type="slidenum">
              <a:rPr lang="en-US" smtClean="0"/>
              <a:t>‹#›</a:t>
            </a:fld>
            <a:endParaRPr lang="en-US"/>
          </a:p>
        </p:txBody>
      </p:sp>
    </p:spTree>
    <p:extLst>
      <p:ext uri="{BB962C8B-B14F-4D97-AF65-F5344CB8AC3E}">
        <p14:creationId xmlns:p14="http://schemas.microsoft.com/office/powerpoint/2010/main" val="92625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a:t>
            </a:fld>
            <a:endParaRPr lang="en-US"/>
          </a:p>
        </p:txBody>
      </p:sp>
    </p:spTree>
    <p:extLst>
      <p:ext uri="{BB962C8B-B14F-4D97-AF65-F5344CB8AC3E}">
        <p14:creationId xmlns:p14="http://schemas.microsoft.com/office/powerpoint/2010/main" val="66993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This slide provides a timeline and overall context of the Civil War. Subsequent slides will describe the events and major actors.</a:t>
            </a:r>
          </a:p>
          <a:p>
            <a:pPr algn="l"/>
            <a:endParaRPr lang="en-US" b="0" i="0" dirty="0">
              <a:solidFill>
                <a:srgbClr val="000000"/>
              </a:solidFill>
              <a:effectLst/>
              <a:latin typeface="GT America Extended"/>
            </a:endParaRPr>
          </a:p>
          <a:p>
            <a:pPr algn="l"/>
            <a:r>
              <a:rPr lang="en-US" b="0" i="0" dirty="0">
                <a:solidFill>
                  <a:srgbClr val="000000"/>
                </a:solidFill>
                <a:effectLst/>
                <a:latin typeface="GT America Extended"/>
              </a:rPr>
              <a:t>Additional notes from CIA World Factbook:</a:t>
            </a:r>
          </a:p>
          <a:p>
            <a:pPr algn="l"/>
            <a:endParaRPr lang="en-US" b="0" i="0" dirty="0">
              <a:solidFill>
                <a:srgbClr val="000000"/>
              </a:solidFill>
              <a:effectLst/>
              <a:latin typeface="GT America Extended"/>
            </a:endParaRPr>
          </a:p>
          <a:p>
            <a:pPr marL="174708" indent="-174708">
              <a:buFont typeface="Arial" panose="020B0604020202020204" pitchFamily="34" charset="0"/>
              <a:buChar char="•"/>
            </a:pPr>
            <a:r>
              <a:rPr lang="en-US" b="0" i="0" dirty="0">
                <a:solidFill>
                  <a:srgbClr val="000000"/>
                </a:solidFill>
                <a:effectLst/>
                <a:latin typeface="GT America Extended"/>
              </a:rPr>
              <a:t>1975: Independence from Portugal</a:t>
            </a:r>
          </a:p>
          <a:p>
            <a:pPr marL="174708" indent="-174708">
              <a:buFont typeface="Arial" panose="020B0604020202020204" pitchFamily="34" charset="0"/>
              <a:buChar char="•"/>
            </a:pPr>
            <a:r>
              <a:rPr lang="en-US" b="0" i="0" dirty="0">
                <a:solidFill>
                  <a:srgbClr val="000000"/>
                </a:solidFill>
                <a:effectLst/>
                <a:latin typeface="GT America Extended"/>
              </a:rPr>
              <a:t>1992: National elections held, but fighting continues</a:t>
            </a:r>
          </a:p>
          <a:p>
            <a:pPr marL="174708" indent="-174708">
              <a:buFont typeface="Arial" panose="020B0604020202020204" pitchFamily="34" charset="0"/>
              <a:buChar char="•"/>
            </a:pPr>
            <a:r>
              <a:rPr lang="en-US" b="0" i="0" dirty="0">
                <a:solidFill>
                  <a:srgbClr val="000000"/>
                </a:solidFill>
                <a:effectLst/>
                <a:latin typeface="GT America Extended"/>
              </a:rPr>
              <a:t>1999: UN ends peacekeeping mission</a:t>
            </a:r>
          </a:p>
          <a:p>
            <a:pPr marL="174708" indent="-174708">
              <a:buFont typeface="Arial" panose="020B0604020202020204" pitchFamily="34" charset="0"/>
              <a:buChar char="•"/>
            </a:pPr>
            <a:r>
              <a:rPr lang="en-US" b="0" i="0" dirty="0">
                <a:solidFill>
                  <a:srgbClr val="000000"/>
                </a:solidFill>
                <a:effectLst/>
                <a:latin typeface="GT America Extended"/>
              </a:rPr>
              <a:t>2002: Jonas </a:t>
            </a:r>
            <a:r>
              <a:rPr lang="en-US" b="0" i="0" dirty="0" err="1">
                <a:solidFill>
                  <a:srgbClr val="000000"/>
                </a:solidFill>
                <a:effectLst/>
                <a:latin typeface="GT America Extended"/>
              </a:rPr>
              <a:t>Savimbi</a:t>
            </a:r>
            <a:r>
              <a:rPr lang="en-US" b="0" i="0" dirty="0">
                <a:solidFill>
                  <a:srgbClr val="000000"/>
                </a:solidFill>
                <a:effectLst/>
                <a:latin typeface="GT America Extended"/>
              </a:rPr>
              <a:t> is killed, Civil War ends</a:t>
            </a:r>
          </a:p>
          <a:p>
            <a:pPr marL="174708" indent="-174708">
              <a:buFont typeface="Arial" panose="020B0604020202020204" pitchFamily="34" charset="0"/>
              <a:buChar char="•"/>
            </a:pPr>
            <a:r>
              <a:rPr lang="en-US" b="0" i="0" dirty="0">
                <a:solidFill>
                  <a:srgbClr val="000000"/>
                </a:solidFill>
                <a:effectLst/>
                <a:latin typeface="GT America Extended"/>
              </a:rPr>
              <a:t>2010: New constitution </a:t>
            </a:r>
          </a:p>
          <a:p>
            <a:pPr marL="174708" indent="-174708">
              <a:buFont typeface="Arial" panose="020B0604020202020204" pitchFamily="34" charset="0"/>
              <a:buChar char="•"/>
            </a:pPr>
            <a:r>
              <a:rPr lang="en-US" b="0" i="0" dirty="0">
                <a:solidFill>
                  <a:srgbClr val="000000"/>
                </a:solidFill>
                <a:effectLst/>
                <a:latin typeface="GT America Extended"/>
              </a:rPr>
              <a:t>2017: first successful presidential election</a:t>
            </a:r>
          </a:p>
          <a:p>
            <a:pPr marL="174708" indent="-174708">
              <a:buFont typeface="Arial" panose="020B0604020202020204" pitchFamily="34" charset="0"/>
              <a:buChar char="•"/>
            </a:pPr>
            <a:endParaRPr lang="en-US" b="0" i="0" dirty="0">
              <a:solidFill>
                <a:srgbClr val="000000"/>
              </a:solidFill>
              <a:effectLst/>
              <a:latin typeface="GT America Extended"/>
            </a:endParaRPr>
          </a:p>
          <a:p>
            <a:pPr marL="174708" indent="-174708">
              <a:buFont typeface="Arial" panose="020B0604020202020204" pitchFamily="34" charset="0"/>
              <a:buChar char="•"/>
            </a:pPr>
            <a:endParaRPr lang="en-US" b="0" i="0" dirty="0">
              <a:solidFill>
                <a:srgbClr val="000000"/>
              </a:solidFill>
              <a:effectLst/>
              <a:latin typeface="GT America Extended"/>
            </a:endParaRPr>
          </a:p>
          <a:p>
            <a:r>
              <a:rPr lang="en-US" b="0" i="0" dirty="0">
                <a:solidFill>
                  <a:srgbClr val="000000"/>
                </a:solidFill>
                <a:effectLst/>
                <a:latin typeface="GT America Extended"/>
              </a:rPr>
              <a:t>Angola scores low on human development indexes despite using its large oil reserves to rebuild since the end of a 27-year civil war in 2002. Fighting between the Popular Movement for the Liberation of Angola (MPLA), led by Jose Eduardo DOS SANTOS, and the National Union for the Total Independence of Angola (UNITA), led by Jonas SAVIMBI, followed independence from Portugal in 1975. Peace seemed imminent in 1992 when Angola held national elections, but fighting picked up again in 1993. Up to 1.5 million lives may have been lost - and 4 million people displaced - during the more than a quarter century of fighting. SAVIMBI's death in 2002 ended UNITA's insurgency and cemented the MPLA's hold on power. DOS SANTOS stepped down from the presidency in 2017, having led the country since 1979. He pushed through a new constitution in 2010. Joao LOURENCO was elected president in August 2017 and became president of the MPLA in September 2018.</a:t>
            </a: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10</a:t>
            </a:fld>
            <a:endParaRPr lang="en-US"/>
          </a:p>
        </p:txBody>
      </p:sp>
    </p:spTree>
    <p:extLst>
      <p:ext uri="{BB962C8B-B14F-4D97-AF65-F5344CB8AC3E}">
        <p14:creationId xmlns:p14="http://schemas.microsoft.com/office/powerpoint/2010/main" val="176654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MPLA and UNITA will be discussed in detail on slide 12. Here it is important just to identify them as key actors, 2 guerilla organizations that previously fought against colonialism</a:t>
            </a:r>
          </a:p>
          <a:p>
            <a:endParaRPr lang="en-US" dirty="0"/>
          </a:p>
          <a:p>
            <a:r>
              <a:rPr lang="en-US" dirty="0"/>
              <a:t>Additional notes: </a:t>
            </a:r>
          </a:p>
          <a:p>
            <a:endParaRPr lang="en-US" dirty="0"/>
          </a:p>
          <a:p>
            <a:r>
              <a:rPr lang="en-US" dirty="0"/>
              <a:t>Like much of the rest of Lusophone Africa, Angola gained independence from colonial Portugal after the Portuguese Colonial War (War of Liberation) and, finally, a military coup in Portugal in 1974. Following independence, a struggle for leadership ensued between MPLA and UNITA, two guerilla organizations previously fighting against colonialism. The resulting Civil War became a proxy for the Cold War and ended more than 25 years later in 2002, displacing more than 4 million Angolans (including more than 400,000 refugees) and littering the country with landmines. In 2017, Angola held its first successful presidential election, and the MPLA’s João </a:t>
            </a:r>
            <a:r>
              <a:rPr lang="en-US" dirty="0" err="1"/>
              <a:t>Lourenço</a:t>
            </a:r>
            <a:r>
              <a:rPr lang="en-US" dirty="0"/>
              <a:t> became president</a:t>
            </a:r>
          </a:p>
        </p:txBody>
      </p:sp>
      <p:sp>
        <p:nvSpPr>
          <p:cNvPr id="4" name="Slide Number Placeholder 3"/>
          <p:cNvSpPr>
            <a:spLocks noGrp="1"/>
          </p:cNvSpPr>
          <p:nvPr>
            <p:ph type="sldNum" sz="quarter" idx="5"/>
          </p:nvPr>
        </p:nvSpPr>
        <p:spPr/>
        <p:txBody>
          <a:bodyPr/>
          <a:lstStyle/>
          <a:p>
            <a:fld id="{E1933181-D6F0-41AB-956A-9C6FBBBBE415}" type="slidenum">
              <a:rPr lang="en-US" smtClean="0"/>
              <a:t>11</a:t>
            </a:fld>
            <a:endParaRPr lang="en-US"/>
          </a:p>
        </p:txBody>
      </p:sp>
    </p:spTree>
    <p:extLst>
      <p:ext uri="{BB962C8B-B14F-4D97-AF65-F5344CB8AC3E}">
        <p14:creationId xmlns:p14="http://schemas.microsoft.com/office/powerpoint/2010/main" val="4600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notes: </a:t>
            </a:r>
          </a:p>
          <a:p>
            <a:endParaRPr lang="en-US" dirty="0"/>
          </a:p>
          <a:p>
            <a:r>
              <a:rPr lang="en-US" dirty="0"/>
              <a:t>Like much of the rest of Lusophone Africa, Angola gained independence from colonial Portugal after the Portuguese Colonial War (War of Liberation) and, finally, a military coup in Portugal in 1974. Following independence, a struggle for leadership ensued between MPLA and UNITA, two guerilla organizations previously fighting against colonialism. The resulting Civil War became a proxy for the Cold War and ended more than 25 years later in 2002, displacing more than 4 million Angolans (including more than 400,000 refugees) and littering the country with landmines. In 2017, Angola held its first successful presidential election, and the MPLA’s João </a:t>
            </a:r>
            <a:r>
              <a:rPr lang="en-US" dirty="0" err="1"/>
              <a:t>Lourenço</a:t>
            </a:r>
            <a:r>
              <a:rPr lang="en-US" dirty="0"/>
              <a:t> became president</a:t>
            </a:r>
          </a:p>
        </p:txBody>
      </p:sp>
      <p:sp>
        <p:nvSpPr>
          <p:cNvPr id="4" name="Slide Number Placeholder 3"/>
          <p:cNvSpPr>
            <a:spLocks noGrp="1"/>
          </p:cNvSpPr>
          <p:nvPr>
            <p:ph type="sldNum" sz="quarter" idx="5"/>
          </p:nvPr>
        </p:nvSpPr>
        <p:spPr/>
        <p:txBody>
          <a:bodyPr/>
          <a:lstStyle/>
          <a:p>
            <a:fld id="{E1933181-D6F0-41AB-956A-9C6FBBBBE415}" type="slidenum">
              <a:rPr lang="en-US" smtClean="0"/>
              <a:t>12</a:t>
            </a:fld>
            <a:endParaRPr lang="en-US"/>
          </a:p>
        </p:txBody>
      </p:sp>
    </p:spTree>
    <p:extLst>
      <p:ext uri="{BB962C8B-B14F-4D97-AF65-F5344CB8AC3E}">
        <p14:creationId xmlns:p14="http://schemas.microsoft.com/office/powerpoint/2010/main" val="219181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from CIA World Factbook:</a:t>
            </a:r>
          </a:p>
          <a:p>
            <a:endParaRPr lang="en-US" dirty="0"/>
          </a:p>
          <a:p>
            <a:pPr marL="174708" indent="-174708">
              <a:buFont typeface="Arial" panose="020B0604020202020204" pitchFamily="34" charset="0"/>
              <a:buChar char="•"/>
            </a:pPr>
            <a:r>
              <a:rPr lang="en-US" dirty="0"/>
              <a:t>Local elections postponed during the COVID-19 pandemic and are not yet rescheduled. Dos Santos family is being prosecuted by the current administration for corruption.</a:t>
            </a:r>
          </a:p>
          <a:p>
            <a:pPr marL="174708" indent="-174708">
              <a:buFont typeface="Arial" panose="020B0604020202020204" pitchFamily="34" charset="0"/>
              <a:buChar char="•"/>
            </a:pPr>
            <a:r>
              <a:rPr lang="en-US" dirty="0"/>
              <a:t>Landmines</a:t>
            </a:r>
          </a:p>
          <a:p>
            <a:pPr marL="815302" lvl="1" indent="-349415">
              <a:buFont typeface="Arial" panose="020B0604020202020204" pitchFamily="34" charset="0"/>
              <a:buChar char="•"/>
            </a:pPr>
            <a:r>
              <a:rPr lang="en-US" dirty="0"/>
              <a:t>88,000+ living with injuries from landmines</a:t>
            </a:r>
          </a:p>
          <a:p>
            <a:pPr marL="815302" lvl="1" indent="-349415">
              <a:buFont typeface="Arial" panose="020B0604020202020204" pitchFamily="34" charset="0"/>
              <a:buChar char="•"/>
            </a:pPr>
            <a:r>
              <a:rPr lang="en-US" dirty="0"/>
              <a:t>Demining efforts continue to this day</a:t>
            </a:r>
          </a:p>
          <a:p>
            <a:pPr marL="174708" indent="-174708">
              <a:buFont typeface="Arial" panose="020B0604020202020204" pitchFamily="34" charset="0"/>
              <a:buChar char="•"/>
            </a:pPr>
            <a:r>
              <a:rPr lang="en-US" dirty="0"/>
              <a:t>Transition to post-war reconstruction</a:t>
            </a:r>
          </a:p>
          <a:p>
            <a:pPr marL="640594" lvl="1" indent="-174708">
              <a:buFont typeface="Arial" panose="020B0604020202020204" pitchFamily="34" charset="0"/>
              <a:buChar char="•"/>
            </a:pPr>
            <a:r>
              <a:rPr lang="en-US" dirty="0"/>
              <a:t>Following the civil war, many international interventions had to pivot from humanitarian assistance to recovery/reconstruction and, eventually, development if they wanted to continue working. </a:t>
            </a:r>
          </a:p>
          <a:p>
            <a:pPr marL="174708" indent="-174708">
              <a:buFont typeface="Arial" panose="020B0604020202020204" pitchFamily="34" charset="0"/>
              <a:buChar char="•"/>
            </a:pPr>
            <a:r>
              <a:rPr lang="en-US" dirty="0"/>
              <a:t>Young country</a:t>
            </a:r>
          </a:p>
          <a:p>
            <a:pPr marL="640594" lvl="1" indent="-174708">
              <a:buFont typeface="Arial" panose="020B0604020202020204" pitchFamily="34" charset="0"/>
              <a:buChar char="•"/>
            </a:pPr>
            <a:r>
              <a:rPr lang="en-US" dirty="0"/>
              <a:t>With an average age of 15.9, Angola is one of the youngest countries in the world. Studies have shown correlations between countries with such a “youth bulge” and high youth unemployment and potential for civil unrest.</a:t>
            </a:r>
          </a:p>
          <a:p>
            <a:pPr marL="174708" indent="-174708">
              <a:buFont typeface="Arial" panose="020B0604020202020204" pitchFamily="34" charset="0"/>
              <a:buChar char="•"/>
            </a:pPr>
            <a:r>
              <a:rPr lang="en-US" dirty="0"/>
              <a:t>Media repression</a:t>
            </a:r>
          </a:p>
          <a:p>
            <a:pPr marL="640594" lvl="1" indent="-174708">
              <a:buFont typeface="Arial" panose="020B0604020202020204" pitchFamily="34" charset="0"/>
              <a:buChar char="•"/>
            </a:pPr>
            <a:r>
              <a:rPr lang="en-US" dirty="0"/>
              <a:t>According to Reporters Without Borders, “</a:t>
            </a:r>
            <a:r>
              <a:rPr lang="en-US" b="0" i="0" dirty="0">
                <a:solidFill>
                  <a:srgbClr val="000000"/>
                </a:solidFill>
                <a:effectLst/>
                <a:latin typeface="Mirai-Light"/>
              </a:rPr>
              <a:t>the few TV channels, the radio stations and the 20 or so newspapers and magazines are still very largely controlled or influenced by the government and ruling party…the media continue to push for the </a:t>
            </a:r>
            <a:r>
              <a:rPr lang="en-US" b="0" i="0" dirty="0" err="1">
                <a:solidFill>
                  <a:srgbClr val="000000"/>
                </a:solidFill>
                <a:effectLst/>
                <a:latin typeface="Mirai-Light"/>
              </a:rPr>
              <a:t>decriminalisation</a:t>
            </a:r>
            <a:r>
              <a:rPr lang="en-US" b="0" i="0" dirty="0">
                <a:solidFill>
                  <a:srgbClr val="000000"/>
                </a:solidFill>
                <a:effectLst/>
                <a:latin typeface="Mirai-Light"/>
              </a:rPr>
              <a:t> of press offences without success. And censorship and self-censorship, a hangover from the years of repression under the former regime, are also still widespread.”</a:t>
            </a:r>
          </a:p>
          <a:p>
            <a:pPr marL="640594" lvl="1" indent="-174708">
              <a:buFont typeface="Arial" panose="020B0604020202020204" pitchFamily="34" charset="0"/>
              <a:buChar char="•"/>
            </a:pPr>
            <a:r>
              <a:rPr lang="en-US" dirty="0">
                <a:solidFill>
                  <a:srgbClr val="000000"/>
                </a:solidFill>
                <a:latin typeface="Mirai-Light"/>
              </a:rPr>
              <a:t>Freedom House gives Angola a “not free” global freedom score and “partially free” for internet freedom score </a:t>
            </a:r>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13</a:t>
            </a:fld>
            <a:endParaRPr lang="en-US"/>
          </a:p>
        </p:txBody>
      </p:sp>
    </p:spTree>
    <p:extLst>
      <p:ext uri="{BB962C8B-B14F-4D97-AF65-F5344CB8AC3E}">
        <p14:creationId xmlns:p14="http://schemas.microsoft.com/office/powerpoint/2010/main" val="50913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14</a:t>
            </a:fld>
            <a:endParaRPr lang="en-US"/>
          </a:p>
        </p:txBody>
      </p:sp>
    </p:spTree>
    <p:extLst>
      <p:ext uri="{BB962C8B-B14F-4D97-AF65-F5344CB8AC3E}">
        <p14:creationId xmlns:p14="http://schemas.microsoft.com/office/powerpoint/2010/main" val="294920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slide can be used to assess student familiarity and understanding of the development industry. Key topic examples and logos will appear separately so instructors can give students a chance to share what they know already.</a:t>
            </a:r>
          </a:p>
          <a:p>
            <a:endParaRPr lang="en-US" dirty="0"/>
          </a:p>
          <a:p>
            <a:r>
              <a:rPr lang="en-US" dirty="0"/>
              <a:t>Logos included in these slides do not imply endorsement or affiliation and are included as examples and for discussion purposes only.</a:t>
            </a:r>
          </a:p>
        </p:txBody>
      </p:sp>
      <p:sp>
        <p:nvSpPr>
          <p:cNvPr id="4" name="Slide Number Placeholder 3"/>
          <p:cNvSpPr>
            <a:spLocks noGrp="1"/>
          </p:cNvSpPr>
          <p:nvPr>
            <p:ph type="sldNum" sz="quarter" idx="5"/>
          </p:nvPr>
        </p:nvSpPr>
        <p:spPr/>
        <p:txBody>
          <a:bodyPr/>
          <a:lstStyle/>
          <a:p>
            <a:fld id="{E1933181-D6F0-41AB-956A-9C6FBBBBE415}" type="slidenum">
              <a:rPr lang="en-US" smtClean="0"/>
              <a:t>15</a:t>
            </a:fld>
            <a:endParaRPr lang="en-US"/>
          </a:p>
        </p:txBody>
      </p:sp>
    </p:spTree>
    <p:extLst>
      <p:ext uri="{BB962C8B-B14F-4D97-AF65-F5344CB8AC3E}">
        <p14:creationId xmlns:p14="http://schemas.microsoft.com/office/powerpoint/2010/main" val="2915296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descriptions of development and humanitarian assistance appear after the titles to allow time to solicit student thoughts about the differences if desired. </a:t>
            </a:r>
          </a:p>
          <a:p>
            <a:endParaRPr lang="en-US" dirty="0"/>
          </a:p>
          <a:p>
            <a:r>
              <a:rPr lang="en-US" dirty="0"/>
              <a:t>Discussion questions:</a:t>
            </a:r>
          </a:p>
          <a:p>
            <a:endParaRPr lang="en-US" dirty="0"/>
          </a:p>
          <a:p>
            <a:pPr marL="174708" indent="-174708">
              <a:buFont typeface="Arial" panose="020B0604020202020204" pitchFamily="34" charset="0"/>
              <a:buChar char="•"/>
            </a:pPr>
            <a:r>
              <a:rPr lang="en-US" dirty="0"/>
              <a:t>Development and humanitarian assistance are usually seen as two ends of a continuum. How might organizations that address each be the same? Different? What happens to organizations that work in humanitarian assistance when the disaster, crisis, or conflict is over? (note: many organizations working in Angola during the civil war had to answer this very question once the war ended).</a:t>
            </a:r>
          </a:p>
          <a:p>
            <a:pPr marL="174708" indent="-174708">
              <a:buFont typeface="Arial" panose="020B0604020202020204" pitchFamily="34" charset="0"/>
              <a:buChar char="•"/>
            </a:pPr>
            <a:r>
              <a:rPr lang="en-US" dirty="0"/>
              <a:t>What factors might affect how power structures in development and humanitarian assistance structures are the same or different? </a:t>
            </a: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16</a:t>
            </a:fld>
            <a:endParaRPr lang="en-US"/>
          </a:p>
        </p:txBody>
      </p:sp>
    </p:spTree>
    <p:extLst>
      <p:ext uri="{BB962C8B-B14F-4D97-AF65-F5344CB8AC3E}">
        <p14:creationId xmlns:p14="http://schemas.microsoft.com/office/powerpoint/2010/main" val="220253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Logos included in these slides do not imply endorsement or affiliation and are included as examples and for discussion purposes only.</a:t>
            </a:r>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17</a:t>
            </a:fld>
            <a:endParaRPr lang="en-US"/>
          </a:p>
        </p:txBody>
      </p:sp>
    </p:spTree>
    <p:extLst>
      <p:ext uri="{BB962C8B-B14F-4D97-AF65-F5344CB8AC3E}">
        <p14:creationId xmlns:p14="http://schemas.microsoft.com/office/powerpoint/2010/main" val="1835179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Logos included in these slides do not imply endorsement or affiliation and are included as examples and for discussion purposes only.</a:t>
            </a: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18</a:t>
            </a:fld>
            <a:endParaRPr lang="en-US"/>
          </a:p>
        </p:txBody>
      </p:sp>
    </p:spTree>
    <p:extLst>
      <p:ext uri="{BB962C8B-B14F-4D97-AF65-F5344CB8AC3E}">
        <p14:creationId xmlns:p14="http://schemas.microsoft.com/office/powerpoint/2010/main" val="216129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Logos included in these slides do not imply endorsement or affiliation and are included as examples and for discussion purposes only.</a:t>
            </a:r>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19</a:t>
            </a:fld>
            <a:endParaRPr lang="en-US"/>
          </a:p>
        </p:txBody>
      </p:sp>
    </p:spTree>
    <p:extLst>
      <p:ext uri="{BB962C8B-B14F-4D97-AF65-F5344CB8AC3E}">
        <p14:creationId xmlns:p14="http://schemas.microsoft.com/office/powerpoint/2010/main" val="1221581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933181-D6F0-41AB-956A-9C6FBBBBE415}" type="slidenum">
              <a:rPr lang="en-US" smtClean="0"/>
              <a:t>2</a:t>
            </a:fld>
            <a:endParaRPr lang="en-US"/>
          </a:p>
        </p:txBody>
      </p:sp>
    </p:spTree>
    <p:extLst>
      <p:ext uri="{BB962C8B-B14F-4D97-AF65-F5344CB8AC3E}">
        <p14:creationId xmlns:p14="http://schemas.microsoft.com/office/powerpoint/2010/main" val="3494524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20</a:t>
            </a:fld>
            <a:endParaRPr lang="en-US"/>
          </a:p>
        </p:txBody>
      </p:sp>
    </p:spTree>
    <p:extLst>
      <p:ext uri="{BB962C8B-B14F-4D97-AF65-F5344CB8AC3E}">
        <p14:creationId xmlns:p14="http://schemas.microsoft.com/office/powerpoint/2010/main" val="251325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entury Gothic" panose="020B0502020202020204" pitchFamily="34" charset="0"/>
                <a:ea typeface="Times New Roman" panose="02020603050405020304" pitchFamily="18" charset="0"/>
                <a:cs typeface="Mangal" panose="02040503050203030202" pitchFamily="18" charset="0"/>
              </a:rPr>
              <a:t>The GGAP was a democratization and governance intervention implemented from 2007 to 2012, beginning just five years after the end of Angola’s civil war and not long after the country’s first successful parliamentary elections. The GGAP was funded by a Western bilateral aid agency (called </a:t>
            </a:r>
            <a:r>
              <a:rPr lang="en-US" sz="1800" dirty="0" err="1">
                <a:latin typeface="Century Gothic" panose="020B0502020202020204" pitchFamily="34" charset="0"/>
                <a:ea typeface="Times New Roman" panose="02020603050405020304" pitchFamily="18" charset="0"/>
                <a:cs typeface="Mangal" panose="02040503050203030202" pitchFamily="18" charset="0"/>
              </a:rPr>
              <a:t>WestAid</a:t>
            </a:r>
            <a:r>
              <a:rPr lang="en-US" sz="1800" dirty="0">
                <a:latin typeface="Century Gothic" panose="020B0502020202020204" pitchFamily="34" charset="0"/>
                <a:ea typeface="Times New Roman" panose="02020603050405020304" pitchFamily="18" charset="0"/>
                <a:cs typeface="Mangal" panose="02040503050203030202" pitchFamily="18" charset="0"/>
              </a:rPr>
              <a:t> in the book) with contributions from an oil company and a diamond company. It was implemented through the collaborative efforts of three large international NGOs (American, British, and Canadian) with two main objectives: improve the capacity of local government employees and work with local people to improve civic participation, namely through new community-based organizations called Area Development Organizations, or ODAs, for their acronym in Portuguese. </a:t>
            </a:r>
          </a:p>
          <a:p>
            <a:pPr defTabSz="931774">
              <a:defRPr/>
            </a:pPr>
            <a:endParaRPr lang="en-US" sz="1800" dirty="0">
              <a:latin typeface="Century Gothic" panose="020B0502020202020204" pitchFamily="34" charset="0"/>
              <a:ea typeface="Times New Roman" panose="02020603050405020304" pitchFamily="18" charset="0"/>
              <a:cs typeface="Mangal" panose="02040503050203030202" pitchFamily="18" charset="0"/>
            </a:endParaRPr>
          </a:p>
          <a:p>
            <a:pPr defTabSz="931774">
              <a:defRPr/>
            </a:pPr>
            <a:r>
              <a:rPr lang="en-US" sz="1800" dirty="0">
                <a:latin typeface="Century Gothic" panose="020B0502020202020204" pitchFamily="34" charset="0"/>
                <a:ea typeface="Times New Roman" panose="02020603050405020304" pitchFamily="18" charset="0"/>
                <a:cs typeface="Mangal" panose="02040503050203030202" pitchFamily="18" charset="0"/>
              </a:rPr>
              <a:t>Ethnographic research took place over 12 continuous months, including the GGAP’s Phase I midterm review, and was comprised of participant observation and interviews (usually in Portuguese) at the main NGOs’ headquarters in Luanda as well as several field offices. </a:t>
            </a:r>
          </a:p>
          <a:p>
            <a:pPr defTabSz="931774">
              <a:defRPr/>
            </a:pPr>
            <a:endParaRPr lang="en-US" sz="1800" dirty="0">
              <a:latin typeface="Century Gothic" panose="020B0502020202020204" pitchFamily="34" charset="0"/>
              <a:ea typeface="Times New Roman" panose="02020603050405020304" pitchFamily="18" charset="0"/>
              <a:cs typeface="Mangal" panose="02040503050203030202"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21</a:t>
            </a:fld>
            <a:endParaRPr lang="en-US"/>
          </a:p>
        </p:txBody>
      </p:sp>
    </p:spTree>
    <p:extLst>
      <p:ext uri="{BB962C8B-B14F-4D97-AF65-F5344CB8AC3E}">
        <p14:creationId xmlns:p14="http://schemas.microsoft.com/office/powerpoint/2010/main" val="30116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sz="1800" b="1" dirty="0">
                <a:latin typeface="Century Gothic" panose="020B0502020202020204" pitchFamily="34" charset="0"/>
                <a:ea typeface="Times New Roman" panose="02020603050405020304" pitchFamily="18" charset="0"/>
                <a:cs typeface="Mangal" panose="02040503050203030202" pitchFamily="18" charset="0"/>
              </a:rPr>
              <a:t>Development encounter</a:t>
            </a:r>
          </a:p>
          <a:p>
            <a:pPr defTabSz="931774"/>
            <a:r>
              <a:rPr lang="en-US" sz="1800" dirty="0">
                <a:latin typeface="Century Gothic" panose="020B0502020202020204" pitchFamily="34" charset="0"/>
                <a:ea typeface="Times New Roman" panose="02020603050405020304" pitchFamily="18" charset="0"/>
                <a:cs typeface="Mangal" panose="02040503050203030202" pitchFamily="18" charset="0"/>
              </a:rPr>
              <a:t>Theoretical analyses of the international development industry often examine the “development encounter,” a lens which focuses on the relationship between development agents and recipients and which is often erroneously mapped onto global hierarchies of race and nation. In privileging these encounters, however, a large number of development workers and tasks are easily overlooked or misunderstood.</a:t>
            </a:r>
          </a:p>
          <a:p>
            <a:endParaRPr lang="en-US" dirty="0"/>
          </a:p>
          <a:p>
            <a:r>
              <a:rPr lang="en-US" b="1" dirty="0"/>
              <a:t>Implementariat</a:t>
            </a:r>
          </a:p>
          <a:p>
            <a:pPr defTabSz="931774"/>
            <a:r>
              <a:rPr lang="en-US" sz="1800" dirty="0">
                <a:latin typeface="Century Gothic" panose="020B0502020202020204" pitchFamily="34" charset="0"/>
                <a:ea typeface="Times New Roman" panose="02020603050405020304" pitchFamily="18" charset="0"/>
                <a:cs typeface="Mangal" panose="02040503050203030202" pitchFamily="18" charset="0"/>
              </a:rPr>
              <a:t>As presented in this book, the development implementariat is the class of development workers made up of those rank-and-file staff members working in developing countries for international programs and organizations. The defining feature of the implementariat is that this class of development workers is tasked to realize development plans and policies rather than to determine what they should be from the outset.</a:t>
            </a: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22</a:t>
            </a:fld>
            <a:endParaRPr lang="en-US"/>
          </a:p>
        </p:txBody>
      </p:sp>
    </p:spTree>
    <p:extLst>
      <p:ext uri="{BB962C8B-B14F-4D97-AF65-F5344CB8AC3E}">
        <p14:creationId xmlns:p14="http://schemas.microsoft.com/office/powerpoint/2010/main" val="3538067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in no particular order.</a:t>
            </a:r>
          </a:p>
          <a:p>
            <a:endParaRPr lang="en-US" dirty="0"/>
          </a:p>
          <a:p>
            <a:r>
              <a:rPr lang="en-US" dirty="0"/>
              <a:t>While discussing additional theory and concepts, you can choose the most important to your course and any selections that may be taught. This slide can also be adapted for students to begin thinking about these concepts through a KWL (Know-Wonder-Learned) or similar structure to spark discussion.</a:t>
            </a:r>
          </a:p>
        </p:txBody>
      </p:sp>
      <p:sp>
        <p:nvSpPr>
          <p:cNvPr id="4" name="Slide Number Placeholder 3"/>
          <p:cNvSpPr>
            <a:spLocks noGrp="1"/>
          </p:cNvSpPr>
          <p:nvPr>
            <p:ph type="sldNum" sz="quarter" idx="5"/>
          </p:nvPr>
        </p:nvSpPr>
        <p:spPr/>
        <p:txBody>
          <a:bodyPr/>
          <a:lstStyle/>
          <a:p>
            <a:fld id="{E1933181-D6F0-41AB-956A-9C6FBBBBE415}" type="slidenum">
              <a:rPr lang="en-US" smtClean="0"/>
              <a:t>23</a:t>
            </a:fld>
            <a:endParaRPr lang="en-US"/>
          </a:p>
        </p:txBody>
      </p:sp>
    </p:spTree>
    <p:extLst>
      <p:ext uri="{BB962C8B-B14F-4D97-AF65-F5344CB8AC3E}">
        <p14:creationId xmlns:p14="http://schemas.microsoft.com/office/powerpoint/2010/main" val="176338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can be interspersed throughout the presentation</a:t>
            </a:r>
          </a:p>
        </p:txBody>
      </p:sp>
      <p:sp>
        <p:nvSpPr>
          <p:cNvPr id="4" name="Slide Number Placeholder 3"/>
          <p:cNvSpPr>
            <a:spLocks noGrp="1"/>
          </p:cNvSpPr>
          <p:nvPr>
            <p:ph type="sldNum" sz="quarter" idx="5"/>
          </p:nvPr>
        </p:nvSpPr>
        <p:spPr/>
        <p:txBody>
          <a:bodyPr/>
          <a:lstStyle/>
          <a:p>
            <a:fld id="{E1933181-D6F0-41AB-956A-9C6FBBBBE415}" type="slidenum">
              <a:rPr lang="en-US" smtClean="0"/>
              <a:t>24</a:t>
            </a:fld>
            <a:endParaRPr lang="en-US"/>
          </a:p>
        </p:txBody>
      </p:sp>
    </p:spTree>
    <p:extLst>
      <p:ext uri="{BB962C8B-B14F-4D97-AF65-F5344CB8AC3E}">
        <p14:creationId xmlns:p14="http://schemas.microsoft.com/office/powerpoint/2010/main" val="220966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000000"/>
                </a:solidFill>
                <a:effectLst/>
                <a:latin typeface="GT America Extended"/>
              </a:rPr>
              <a:t>Additional notes from CIA World Factbook:</a:t>
            </a:r>
          </a:p>
          <a:p>
            <a:pPr marL="174708" indent="-174708">
              <a:buFont typeface="Arial" panose="020B0604020202020204" pitchFamily="34" charset="0"/>
              <a:buChar char="•"/>
            </a:pPr>
            <a:r>
              <a:rPr lang="en-US" b="0" i="0" dirty="0">
                <a:solidFill>
                  <a:srgbClr val="000000"/>
                </a:solidFill>
                <a:effectLst/>
                <a:latin typeface="GT America Extended"/>
              </a:rPr>
              <a:t>about eight times the size of Georgia; slightly less than twice the size of Texas</a:t>
            </a:r>
          </a:p>
          <a:p>
            <a:pPr marL="174708" indent="-174708">
              <a:buFont typeface="Arial" panose="020B0604020202020204" pitchFamily="34" charset="0"/>
              <a:buChar char="•"/>
            </a:pPr>
            <a:r>
              <a:rPr lang="en-US" b="0" i="0" dirty="0">
                <a:solidFill>
                  <a:srgbClr val="000000"/>
                </a:solidFill>
                <a:effectLst/>
                <a:latin typeface="GT America Extended"/>
              </a:rPr>
              <a:t>Climate semiarid in south and along coast to Luanda; north has cool, dry season (May to October) and hot, rainy season (November to April):</a:t>
            </a:r>
          </a:p>
          <a:p>
            <a:pPr marL="174708" indent="-174708">
              <a:buFont typeface="Arial" panose="020B0604020202020204" pitchFamily="34" charset="0"/>
              <a:buChar char="•"/>
            </a:pPr>
            <a:r>
              <a:rPr lang="en-US" b="0" i="0" dirty="0">
                <a:solidFill>
                  <a:srgbClr val="000000"/>
                </a:solidFill>
                <a:effectLst/>
                <a:latin typeface="GT America Extended"/>
              </a:rPr>
              <a:t>Terrain: narrow coastal plain rises abruptly to vast interior plateau</a:t>
            </a:r>
            <a:endParaRPr lang="en-US" dirty="0"/>
          </a:p>
          <a:p>
            <a:pPr marL="174708" indent="-174708">
              <a:buFont typeface="Arial" panose="020B0604020202020204" pitchFamily="34" charset="0"/>
              <a:buChar char="•"/>
            </a:pPr>
            <a:r>
              <a:rPr lang="en-US" b="0" i="0" dirty="0">
                <a:solidFill>
                  <a:srgbClr val="000000"/>
                </a:solidFill>
                <a:effectLst/>
                <a:latin typeface="GT America Extended"/>
              </a:rPr>
              <a:t>most people live in the western half of the country; urban areas account for the highest concentrations of people, particularly the capital of Luanda</a:t>
            </a:r>
          </a:p>
          <a:p>
            <a:pPr marL="174708" indent="-174708">
              <a:buFont typeface="Arial" panose="020B0604020202020204" pitchFamily="34" charset="0"/>
              <a:buChar char="•"/>
            </a:pPr>
            <a:r>
              <a:rPr lang="en-US" b="0" i="0" dirty="0">
                <a:solidFill>
                  <a:srgbClr val="000000"/>
                </a:solidFill>
                <a:effectLst/>
                <a:latin typeface="GT America Extended"/>
              </a:rPr>
              <a:t>Natural hazards: locally heavy rainfall causes periodic flooding on the plateau</a:t>
            </a:r>
          </a:p>
          <a:p>
            <a:pPr marL="174708" indent="-174708">
              <a:buFont typeface="Arial" panose="020B0604020202020204" pitchFamily="34" charset="0"/>
              <a:buChar char="•"/>
            </a:pPr>
            <a:r>
              <a:rPr lang="en-US" dirty="0"/>
              <a:t>Urban population=67.5% of total population</a:t>
            </a:r>
          </a:p>
          <a:p>
            <a:pPr marL="174708" indent="-174708">
              <a:buFont typeface="Arial" panose="020B0604020202020204" pitchFamily="34" charset="0"/>
              <a:buChar char="•"/>
            </a:pPr>
            <a:r>
              <a:rPr lang="en-US" dirty="0"/>
              <a:t>8.6 million in the capital of Luanda</a:t>
            </a:r>
          </a:p>
        </p:txBody>
      </p:sp>
      <p:sp>
        <p:nvSpPr>
          <p:cNvPr id="4" name="Slide Number Placeholder 3"/>
          <p:cNvSpPr>
            <a:spLocks noGrp="1"/>
          </p:cNvSpPr>
          <p:nvPr>
            <p:ph type="sldNum" sz="quarter" idx="5"/>
          </p:nvPr>
        </p:nvSpPr>
        <p:spPr/>
        <p:txBody>
          <a:bodyPr/>
          <a:lstStyle/>
          <a:p>
            <a:fld id="{E1933181-D6F0-41AB-956A-9C6FBBBBE415}" type="slidenum">
              <a:rPr lang="en-US" smtClean="0"/>
              <a:t>3</a:t>
            </a:fld>
            <a:endParaRPr lang="en-US"/>
          </a:p>
        </p:txBody>
      </p:sp>
    </p:spTree>
    <p:extLst>
      <p:ext uri="{BB962C8B-B14F-4D97-AF65-F5344CB8AC3E}">
        <p14:creationId xmlns:p14="http://schemas.microsoft.com/office/powerpoint/2010/main" val="2678127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from CIA World Factbook:</a:t>
            </a:r>
          </a:p>
          <a:p>
            <a:pPr marL="174708" indent="-174708">
              <a:buFont typeface="Arial" panose="020B0604020202020204" pitchFamily="34" charset="0"/>
              <a:buChar char="•"/>
            </a:pPr>
            <a:r>
              <a:rPr lang="en-US" b="0" i="0" dirty="0">
                <a:solidFill>
                  <a:srgbClr val="000000"/>
                </a:solidFill>
                <a:effectLst/>
                <a:latin typeface="GT America Extended"/>
              </a:rPr>
              <a:t>Ethnic groups: Ovimbundu 37%, Kimbundu 25%, </a:t>
            </a:r>
            <a:r>
              <a:rPr lang="en-US" b="0" i="0" dirty="0" err="1">
                <a:solidFill>
                  <a:srgbClr val="000000"/>
                </a:solidFill>
                <a:effectLst/>
                <a:latin typeface="GT America Extended"/>
              </a:rPr>
              <a:t>Bakongo</a:t>
            </a:r>
            <a:r>
              <a:rPr lang="en-US" b="0" i="0" dirty="0">
                <a:solidFill>
                  <a:srgbClr val="000000"/>
                </a:solidFill>
                <a:effectLst/>
                <a:latin typeface="GT America Extended"/>
              </a:rPr>
              <a:t> 13%, </a:t>
            </a:r>
            <a:r>
              <a:rPr lang="en-US" b="0" i="0" dirty="0" err="1">
                <a:solidFill>
                  <a:srgbClr val="000000"/>
                </a:solidFill>
                <a:effectLst/>
                <a:latin typeface="GT America Extended"/>
              </a:rPr>
              <a:t>mestico</a:t>
            </a:r>
            <a:r>
              <a:rPr lang="en-US" b="0" i="0" dirty="0">
                <a:solidFill>
                  <a:srgbClr val="000000"/>
                </a:solidFill>
                <a:effectLst/>
                <a:latin typeface="GT America Extended"/>
              </a:rPr>
              <a:t> (mixed European and native African) 2%, European 1%, other 22%</a:t>
            </a:r>
          </a:p>
          <a:p>
            <a:pPr marL="174708" indent="-174708">
              <a:buFont typeface="Arial" panose="020B0604020202020204" pitchFamily="34" charset="0"/>
              <a:buChar char="•"/>
            </a:pPr>
            <a:r>
              <a:rPr lang="en-US" b="0" i="0" dirty="0">
                <a:solidFill>
                  <a:srgbClr val="000000"/>
                </a:solidFill>
                <a:effectLst/>
                <a:latin typeface="GT America Extended"/>
              </a:rPr>
              <a:t>Languages: Portuguese 71.2% (official), Umbundu 23%, Kikongo 8.2%, Kimbundu 7.8%, Chokwe 6.5%, </a:t>
            </a:r>
            <a:r>
              <a:rPr lang="en-US" b="0" i="0" dirty="0" err="1">
                <a:solidFill>
                  <a:srgbClr val="000000"/>
                </a:solidFill>
                <a:effectLst/>
                <a:latin typeface="GT America Extended"/>
              </a:rPr>
              <a:t>Nhaneca</a:t>
            </a:r>
            <a:r>
              <a:rPr lang="en-US" b="0" i="0" dirty="0">
                <a:solidFill>
                  <a:srgbClr val="000000"/>
                </a:solidFill>
                <a:effectLst/>
                <a:latin typeface="GT America Extended"/>
              </a:rPr>
              <a:t> 3.4%, </a:t>
            </a:r>
            <a:r>
              <a:rPr lang="en-US" b="0" i="0" dirty="0" err="1">
                <a:solidFill>
                  <a:srgbClr val="000000"/>
                </a:solidFill>
                <a:effectLst/>
                <a:latin typeface="GT America Extended"/>
              </a:rPr>
              <a:t>Nganguela</a:t>
            </a:r>
            <a:r>
              <a:rPr lang="en-US" b="0" i="0" dirty="0">
                <a:solidFill>
                  <a:srgbClr val="000000"/>
                </a:solidFill>
                <a:effectLst/>
                <a:latin typeface="GT America Extended"/>
              </a:rPr>
              <a:t> 3.1%, </a:t>
            </a:r>
            <a:r>
              <a:rPr lang="en-US" b="0" i="0" dirty="0" err="1">
                <a:solidFill>
                  <a:srgbClr val="000000"/>
                </a:solidFill>
                <a:effectLst/>
                <a:latin typeface="GT America Extended"/>
              </a:rPr>
              <a:t>Fiote</a:t>
            </a:r>
            <a:r>
              <a:rPr lang="en-US" b="0" i="0" dirty="0">
                <a:solidFill>
                  <a:srgbClr val="000000"/>
                </a:solidFill>
                <a:effectLst/>
                <a:latin typeface="GT America Extended"/>
              </a:rPr>
              <a:t> 2.4%, </a:t>
            </a:r>
            <a:r>
              <a:rPr lang="en-US" b="0" i="0" dirty="0" err="1">
                <a:solidFill>
                  <a:srgbClr val="000000"/>
                </a:solidFill>
                <a:effectLst/>
                <a:latin typeface="GT America Extended"/>
              </a:rPr>
              <a:t>Kwanhama</a:t>
            </a:r>
            <a:r>
              <a:rPr lang="en-US" b="0" i="0" dirty="0">
                <a:solidFill>
                  <a:srgbClr val="000000"/>
                </a:solidFill>
                <a:effectLst/>
                <a:latin typeface="GT America Extended"/>
              </a:rPr>
              <a:t> 2.3%, </a:t>
            </a:r>
            <a:r>
              <a:rPr lang="en-US" b="0" i="0" dirty="0" err="1">
                <a:solidFill>
                  <a:srgbClr val="000000"/>
                </a:solidFill>
                <a:effectLst/>
                <a:latin typeface="GT America Extended"/>
              </a:rPr>
              <a:t>Muhumbi</a:t>
            </a:r>
            <a:r>
              <a:rPr lang="en-US" b="0" i="0" dirty="0">
                <a:solidFill>
                  <a:srgbClr val="000000"/>
                </a:solidFill>
                <a:effectLst/>
                <a:latin typeface="GT America Extended"/>
              </a:rPr>
              <a:t> 2.1%, </a:t>
            </a:r>
            <a:r>
              <a:rPr lang="en-US" b="0" i="0" dirty="0" err="1">
                <a:solidFill>
                  <a:srgbClr val="000000"/>
                </a:solidFill>
                <a:effectLst/>
                <a:latin typeface="GT America Extended"/>
              </a:rPr>
              <a:t>Luvale</a:t>
            </a:r>
            <a:r>
              <a:rPr lang="en-US" b="0" i="0" dirty="0">
                <a:solidFill>
                  <a:srgbClr val="000000"/>
                </a:solidFill>
                <a:effectLst/>
                <a:latin typeface="GT America Extended"/>
              </a:rPr>
              <a:t> 1%, other 3.6% (2014 est.) </a:t>
            </a:r>
            <a:r>
              <a:rPr lang="en-US" b="1" i="0" dirty="0">
                <a:solidFill>
                  <a:srgbClr val="000000"/>
                </a:solidFill>
                <a:effectLst/>
                <a:latin typeface="GT America Extended"/>
              </a:rPr>
              <a:t>note:</a:t>
            </a:r>
            <a:r>
              <a:rPr lang="en-US" b="0" i="0" dirty="0">
                <a:solidFill>
                  <a:srgbClr val="000000"/>
                </a:solidFill>
                <a:effectLst/>
                <a:latin typeface="GT America Extended"/>
              </a:rPr>
              <a:t> data represent most widely spoken languages; shares sum to more than 100% because some respondents gave more than one answer on the census</a:t>
            </a:r>
          </a:p>
          <a:p>
            <a:pPr marL="174708" indent="-174708">
              <a:buFont typeface="Arial" panose="020B0604020202020204" pitchFamily="34" charset="0"/>
              <a:buChar char="•"/>
            </a:pPr>
            <a:r>
              <a:rPr lang="en-US" b="0" i="0" dirty="0">
                <a:solidFill>
                  <a:srgbClr val="000000"/>
                </a:solidFill>
                <a:effectLst/>
                <a:latin typeface="GT America Extended"/>
              </a:rPr>
              <a:t>Religions: Roman Catholic 41.1%, Protestant 38.1%, other 8.6%, none 12.3% (2014 est.)</a:t>
            </a:r>
          </a:p>
          <a:p>
            <a:pPr marL="174708" indent="-174708" defTabSz="931774">
              <a:buFont typeface="Arial" panose="020B0604020202020204" pitchFamily="34" charset="0"/>
              <a:buChar char="•"/>
            </a:pPr>
            <a:r>
              <a:rPr lang="en-US" dirty="0"/>
              <a:t>Population distribution: </a:t>
            </a:r>
            <a:r>
              <a:rPr lang="en-US" b="0" i="0" dirty="0">
                <a:solidFill>
                  <a:srgbClr val="000000"/>
                </a:solidFill>
                <a:effectLst/>
                <a:latin typeface="GT America Extended"/>
              </a:rPr>
              <a:t>most people live in the western half of the country; urban areas account for the highest concentrations of people, particularly the capital of Luanda</a:t>
            </a:r>
          </a:p>
          <a:p>
            <a:pPr marL="174708" indent="-174708">
              <a:buFont typeface="Arial" panose="020B0604020202020204" pitchFamily="34" charset="0"/>
              <a:buChar char="•"/>
            </a:pPr>
            <a:r>
              <a:rPr lang="en-US" b="0" i="0" dirty="0">
                <a:solidFill>
                  <a:srgbClr val="000000"/>
                </a:solidFill>
                <a:effectLst/>
                <a:latin typeface="GT America Extended"/>
              </a:rPr>
              <a:t>Literacy (age 15+ who can read and write, 2015): total population- 71.1%; female- 60.7%; male- 82%)</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4</a:t>
            </a:fld>
            <a:endParaRPr lang="en-US"/>
          </a:p>
        </p:txBody>
      </p:sp>
    </p:spTree>
    <p:extLst>
      <p:ext uri="{BB962C8B-B14F-4D97-AF65-F5344CB8AC3E}">
        <p14:creationId xmlns:p14="http://schemas.microsoft.com/office/powerpoint/2010/main" val="367933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from CIA World Factbook:</a:t>
            </a:r>
          </a:p>
          <a:p>
            <a:pPr marL="174708" indent="-174708">
              <a:buFont typeface="Arial" panose="020B0604020202020204" pitchFamily="34" charset="0"/>
              <a:buChar char="•"/>
            </a:pPr>
            <a:r>
              <a:rPr lang="en-US" b="0" i="0" dirty="0">
                <a:solidFill>
                  <a:srgbClr val="000000"/>
                </a:solidFill>
                <a:effectLst/>
                <a:latin typeface="GT America Extended"/>
              </a:rPr>
              <a:t>Angola's economy is overwhelmingly driven by its oil sector. Oil production and its supporting activities contribute about 50% of GDP, more than 70% of government revenue, and more than 90% of the country's exports; Angola is an OPEC member and subject to its direction regarding oil production levels. Diamonds contribute an additional 5% to exports. Subsistence agriculture provides the main livelihood for most of the people, but half of the country's food is still imported.</a:t>
            </a:r>
          </a:p>
          <a:p>
            <a:pPr marL="174708" indent="-174708">
              <a:buFont typeface="Arial" panose="020B0604020202020204" pitchFamily="34" charset="0"/>
              <a:buChar char="•"/>
            </a:pPr>
            <a:r>
              <a:rPr lang="en-US" b="0" i="0" dirty="0">
                <a:solidFill>
                  <a:srgbClr val="000000"/>
                </a:solidFill>
                <a:effectLst/>
                <a:latin typeface="GT America Extended"/>
              </a:rPr>
              <a:t>Increased oil production supported growth averaging more than 17% per year from 2004 to 2008. A postwar reconstruction boom and resettlement of displaced persons led to high rates of growth in construction and agriculture as well. Some of the country's infrastructure is still damaged or undeveloped from the 27-year-long civil war (1975-2002). However, the government since 2005 has used billions of dollars in credit from China, Brazil, Portugal, Germany, Spain, and the EU to help rebuild Angola's public infrastructure. Land mines left from the war still mar the countryside, and as a result, the national military, international partners, and private Angolan firms all continue to remove them.</a:t>
            </a:r>
          </a:p>
          <a:p>
            <a:pPr marL="174708" indent="-174708">
              <a:buFont typeface="Arial" panose="020B0604020202020204" pitchFamily="34" charset="0"/>
              <a:buChar char="•"/>
            </a:pPr>
            <a:r>
              <a:rPr lang="en-US" b="0" i="0" dirty="0">
                <a:solidFill>
                  <a:srgbClr val="000000"/>
                </a:solidFill>
                <a:effectLst/>
                <a:latin typeface="GT America Extended"/>
              </a:rPr>
              <a:t>Continued low oil prices, the depreciation of the kwanza, and slower than expected growth in non-oil GDP have reduced growth prospects, although several major international oil companies remain in Angola. Corruption, especially in the extractive sectors, is a major long-term challenge that poses an additional threat to the economy.</a:t>
            </a:r>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5</a:t>
            </a:fld>
            <a:endParaRPr lang="en-US"/>
          </a:p>
        </p:txBody>
      </p:sp>
    </p:spTree>
    <p:extLst>
      <p:ext uri="{BB962C8B-B14F-4D97-AF65-F5344CB8AC3E}">
        <p14:creationId xmlns:p14="http://schemas.microsoft.com/office/powerpoint/2010/main" val="87688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from CIA World Factbook:</a:t>
            </a:r>
          </a:p>
          <a:p>
            <a:pPr marL="174708" indent="-174708">
              <a:buFont typeface="Arial" panose="020B0604020202020204" pitchFamily="34" charset="0"/>
              <a:buChar char="•"/>
            </a:pPr>
            <a:r>
              <a:rPr lang="en-US" b="0" i="0" dirty="0">
                <a:solidFill>
                  <a:srgbClr val="000000"/>
                </a:solidFill>
                <a:effectLst/>
                <a:latin typeface="GT America Extended"/>
              </a:rPr>
              <a:t>18 provinces</a:t>
            </a:r>
          </a:p>
          <a:p>
            <a:pPr marL="174708" indent="-174708">
              <a:buFont typeface="Arial" panose="020B0604020202020204" pitchFamily="34" charset="0"/>
              <a:buChar char="•"/>
            </a:pPr>
            <a:r>
              <a:rPr lang="en-US" b="0" i="0" dirty="0">
                <a:solidFill>
                  <a:srgbClr val="000000"/>
                </a:solidFill>
                <a:effectLst/>
                <a:latin typeface="GT America Extended"/>
              </a:rPr>
              <a:t>Constitution: </a:t>
            </a:r>
            <a:r>
              <a:rPr lang="en-US" b="1" i="0" dirty="0">
                <a:solidFill>
                  <a:srgbClr val="000000"/>
                </a:solidFill>
                <a:effectLst/>
                <a:latin typeface="GT America Extended"/>
              </a:rPr>
              <a:t>history: </a:t>
            </a:r>
            <a:r>
              <a:rPr lang="en-US" b="0" i="0" dirty="0">
                <a:solidFill>
                  <a:srgbClr val="000000"/>
                </a:solidFill>
                <a:effectLst/>
                <a:latin typeface="GT America Extended"/>
              </a:rPr>
              <a:t>previous 1975, 1992; latest passed by National Assembly 21 January 2010, adopted 5 February 2010 </a:t>
            </a:r>
            <a:r>
              <a:rPr lang="en-US" b="1" i="0" dirty="0">
                <a:solidFill>
                  <a:srgbClr val="000000"/>
                </a:solidFill>
                <a:effectLst/>
                <a:latin typeface="GT America Extended"/>
              </a:rPr>
              <a:t>amendments: </a:t>
            </a:r>
            <a:r>
              <a:rPr lang="en-US" b="0" i="0" dirty="0">
                <a:solidFill>
                  <a:srgbClr val="000000"/>
                </a:solidFill>
                <a:effectLst/>
                <a:latin typeface="GT America Extended"/>
              </a:rPr>
              <a:t>proposed by the president of the republic or supported by at least one third of the National Assembly membership; passage requires at least two-thirds majority vote of the Assembly subject to prior Constitutional Court review if requested by the president of the republic</a:t>
            </a:r>
          </a:p>
          <a:p>
            <a:pPr marL="174708" indent="-174708">
              <a:buFont typeface="Arial" panose="020B0604020202020204" pitchFamily="34" charset="0"/>
              <a:buChar char="•"/>
            </a:pPr>
            <a:r>
              <a:rPr lang="en-US" b="0" i="0" dirty="0">
                <a:solidFill>
                  <a:srgbClr val="000000"/>
                </a:solidFill>
                <a:effectLst/>
                <a:latin typeface="GT America Extended"/>
              </a:rPr>
              <a:t>Executive Branch: </a:t>
            </a:r>
            <a:r>
              <a:rPr lang="en-US" b="1" i="0" dirty="0">
                <a:solidFill>
                  <a:srgbClr val="000000"/>
                </a:solidFill>
                <a:effectLst/>
                <a:latin typeface="GT America Extended"/>
              </a:rPr>
              <a:t>elections/appointments: </a:t>
            </a:r>
            <a:r>
              <a:rPr lang="en-US" b="0" i="0" dirty="0">
                <a:solidFill>
                  <a:srgbClr val="000000"/>
                </a:solidFill>
                <a:effectLst/>
                <a:latin typeface="GT America Extended"/>
              </a:rPr>
              <a:t>the candidate of the winning party or coalition in the last legislative election becomes the president; president serves a 5-year term (eligible for a second consecutive or discontinuous term); last held on 23 August 2017 (next to be held in 2022)</a:t>
            </a:r>
          </a:p>
          <a:p>
            <a:pPr marL="174708" indent="-174708">
              <a:buFont typeface="Arial" panose="020B0604020202020204" pitchFamily="34" charset="0"/>
              <a:buChar char="•"/>
            </a:pPr>
            <a:r>
              <a:rPr lang="en-US" dirty="0"/>
              <a:t>Legislative Branch: </a:t>
            </a:r>
            <a:r>
              <a:rPr lang="en-US" b="1" i="0" dirty="0">
                <a:solidFill>
                  <a:srgbClr val="000000"/>
                </a:solidFill>
                <a:effectLst/>
                <a:latin typeface="GT America Extended"/>
              </a:rPr>
              <a:t>description: </a:t>
            </a:r>
            <a:r>
              <a:rPr lang="en-US" b="0" i="0" dirty="0">
                <a:solidFill>
                  <a:srgbClr val="000000"/>
                </a:solidFill>
                <a:effectLst/>
                <a:latin typeface="GT America Extended"/>
              </a:rPr>
              <a:t>unicameral National Assembly or Assembleia Nacional (220 seats; members directly elected in a single national constituency and in multi-seat constituencies by closed list proportional representation vote; members serve 5-year terms) </a:t>
            </a:r>
            <a:r>
              <a:rPr lang="en-US" b="1" i="0" dirty="0">
                <a:solidFill>
                  <a:srgbClr val="000000"/>
                </a:solidFill>
                <a:effectLst/>
                <a:latin typeface="GT America Extended"/>
              </a:rPr>
              <a:t>elections: </a:t>
            </a:r>
            <a:r>
              <a:rPr lang="en-US" b="0" i="0" dirty="0">
                <a:solidFill>
                  <a:srgbClr val="000000"/>
                </a:solidFill>
                <a:effectLst/>
                <a:latin typeface="GT America Extended"/>
              </a:rPr>
              <a:t>last held on 23 August 2017 (next to be held in August 2022) </a:t>
            </a:r>
            <a:r>
              <a:rPr lang="en-US" b="1" i="0" dirty="0">
                <a:solidFill>
                  <a:srgbClr val="000000"/>
                </a:solidFill>
                <a:effectLst/>
                <a:latin typeface="GT America Extended"/>
              </a:rPr>
              <a:t>election results: </a:t>
            </a:r>
            <a:r>
              <a:rPr lang="en-US" b="0" i="0" dirty="0">
                <a:solidFill>
                  <a:srgbClr val="000000"/>
                </a:solidFill>
                <a:effectLst/>
                <a:latin typeface="GT America Extended"/>
              </a:rPr>
              <a:t>percent of vote by party - MPLA 61.1%, UNITA 26.7%, CASA-CE 9.5%, PRS 1.4%, FNLA 0.9%, other 0.5%; seats by party - MPLA 150, UNITA 51, CASA-CE 16, PRS 2, FNLA 1; composition - men 136, women 84, percent of women 38.2%</a:t>
            </a:r>
          </a:p>
          <a:p>
            <a:endParaRPr lang="en-US" dirty="0"/>
          </a:p>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6</a:t>
            </a:fld>
            <a:endParaRPr lang="en-US"/>
          </a:p>
        </p:txBody>
      </p:sp>
    </p:spTree>
    <p:extLst>
      <p:ext uri="{BB962C8B-B14F-4D97-AF65-F5344CB8AC3E}">
        <p14:creationId xmlns:p14="http://schemas.microsoft.com/office/powerpoint/2010/main" val="46601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7</a:t>
            </a:fld>
            <a:endParaRPr lang="en-US"/>
          </a:p>
        </p:txBody>
      </p:sp>
    </p:spTree>
    <p:extLst>
      <p:ext uri="{BB962C8B-B14F-4D97-AF65-F5344CB8AC3E}">
        <p14:creationId xmlns:p14="http://schemas.microsoft.com/office/powerpoint/2010/main" val="3060205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a:t>
            </a:r>
          </a:p>
          <a:p>
            <a:pPr algn="l"/>
            <a:endParaRPr lang="en-US" b="0" i="0" dirty="0">
              <a:solidFill>
                <a:srgbClr val="000000"/>
              </a:solidFill>
              <a:effectLst/>
              <a:latin typeface="GT America Extended"/>
            </a:endParaRPr>
          </a:p>
          <a:p>
            <a:pPr algn="l"/>
            <a:r>
              <a:rPr lang="en-US" dirty="0"/>
              <a:t>Some of the earliest people to live in the area that became the country of Angola include the San hunter-gatherers, who gave way to Bantu speakers before the area became part of the Kingdom of Kongo in the 13th century. </a:t>
            </a:r>
            <a:endParaRPr lang="en-US" b="0" i="0" dirty="0">
              <a:solidFill>
                <a:srgbClr val="000000"/>
              </a:solidFill>
              <a:effectLst/>
              <a:latin typeface="GT America Extended"/>
            </a:endParaRPr>
          </a:p>
          <a:p>
            <a:pPr algn="l"/>
            <a:endParaRPr lang="en-US" b="0" i="0" dirty="0">
              <a:solidFill>
                <a:srgbClr val="000000"/>
              </a:solidFill>
              <a:effectLst/>
              <a:latin typeface="GT America Extended"/>
            </a:endParaRPr>
          </a:p>
          <a:p>
            <a:pPr algn="l"/>
            <a:r>
              <a:rPr lang="en-US" b="0" i="0" dirty="0">
                <a:solidFill>
                  <a:srgbClr val="000000"/>
                </a:solidFill>
                <a:effectLst/>
                <a:latin typeface="GT America Extended"/>
              </a:rPr>
              <a:t>Additional notes from CIA World Factbook:</a:t>
            </a:r>
          </a:p>
          <a:p>
            <a:endParaRPr lang="en-US" dirty="0"/>
          </a:p>
          <a:p>
            <a:r>
              <a:rPr lang="en-US" b="0" i="0" dirty="0">
                <a:solidFill>
                  <a:srgbClr val="000000"/>
                </a:solidFill>
                <a:effectLst/>
                <a:latin typeface="GT America Extended"/>
              </a:rPr>
              <a:t>From the late 14th to the mid 19th century a Kingdom of Kongo stretched across central Africa from present-day northern Angola into the current Congo republics. It traded heavily with the Portuguese who, beginning in the 16th century, established coastal colonies and trading posts and introduced Christianity. </a:t>
            </a:r>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8</a:t>
            </a:fld>
            <a:endParaRPr lang="en-US"/>
          </a:p>
        </p:txBody>
      </p:sp>
    </p:spTree>
    <p:extLst>
      <p:ext uri="{BB962C8B-B14F-4D97-AF65-F5344CB8AC3E}">
        <p14:creationId xmlns:p14="http://schemas.microsoft.com/office/powerpoint/2010/main" val="425908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GT America Extended"/>
              </a:rPr>
              <a:t>Additional notes from CIA World Factbook:</a:t>
            </a:r>
          </a:p>
          <a:p>
            <a:endParaRPr lang="en-US" dirty="0"/>
          </a:p>
          <a:p>
            <a:r>
              <a:rPr lang="en-US" b="0" i="0" dirty="0">
                <a:solidFill>
                  <a:srgbClr val="000000"/>
                </a:solidFill>
                <a:effectLst/>
                <a:latin typeface="GT America Extended"/>
              </a:rPr>
              <a:t>[The Kingdom of Kongo] traded heavily with the Portuguese who, beginning in the 16th century, established coastal colonies and trading posts and introduced Christianity. By the 19th century, Portuguese settlement had spread to the interior; in 1914, Portugal abolished the last vestiges of the Kongo Kingdom and Angola became a Portuguese colony.</a:t>
            </a:r>
            <a:endParaRPr lang="en-US" dirty="0"/>
          </a:p>
        </p:txBody>
      </p:sp>
      <p:sp>
        <p:nvSpPr>
          <p:cNvPr id="4" name="Slide Number Placeholder 3"/>
          <p:cNvSpPr>
            <a:spLocks noGrp="1"/>
          </p:cNvSpPr>
          <p:nvPr>
            <p:ph type="sldNum" sz="quarter" idx="5"/>
          </p:nvPr>
        </p:nvSpPr>
        <p:spPr/>
        <p:txBody>
          <a:bodyPr/>
          <a:lstStyle/>
          <a:p>
            <a:fld id="{E1933181-D6F0-41AB-956A-9C6FBBBBE415}" type="slidenum">
              <a:rPr lang="en-US" smtClean="0"/>
              <a:t>9</a:t>
            </a:fld>
            <a:endParaRPr lang="en-US"/>
          </a:p>
        </p:txBody>
      </p:sp>
    </p:spTree>
    <p:extLst>
      <p:ext uri="{BB962C8B-B14F-4D97-AF65-F5344CB8AC3E}">
        <p14:creationId xmlns:p14="http://schemas.microsoft.com/office/powerpoint/2010/main" val="216592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838A-1752-4EB0-866E-924355B60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69874-7421-4323-BAA4-E5EEDD344A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FE1349-9138-4B36-A99D-4E27A8859857}"/>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AA5BEB96-BBBA-4E58-BE35-EB86A97FD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DF400-F3C6-43AA-87F0-FF51810B073A}"/>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184114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2348-671E-4D4B-ACBB-F43A5CE46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7734-A934-4D75-A35C-55D482795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498C89-128C-4E8C-85F6-F38D53CFBDA0}"/>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6A852383-5AD6-4893-90EA-83297C97D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16C3B-93EF-41DB-BB34-B9EDAD131101}"/>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137147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C05CC-A43D-4557-9B8A-9CC0C97AFD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093FB-68DF-47F5-BD26-72243DE696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AA823-A17B-4137-8FC4-20EF0D0D6359}"/>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5DCF8BA4-4B9C-47AC-87B8-71C793861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29B05-6AE8-4030-9374-79A8A7F9BB74}"/>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256204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BAC4-9722-4771-B561-EDBDDB892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C0B67-5466-4192-9F4A-BD640660A7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86071-AA9D-4BF7-9DAB-9CE9A95771F6}"/>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1393D0B5-A934-4F98-90C4-80BDE9453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B02C-E793-474F-B62A-4E68DB2AAEFE}"/>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1067712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BC44-2193-4DE7-86DB-CBEDF167A9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4BB8BF-9935-4A95-9A78-F15B5A9EE2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1E070-BE63-470E-9118-8F894A95FEBD}"/>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B6358616-BCEB-4AB1-9332-B749B0A0E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9666D-28BB-454B-B03F-C04E07A1E94C}"/>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5494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4FEE-AEE1-4CF0-9936-01D2349FF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1CF48-A36A-4598-91AD-F4AF9340B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D1D00-39E3-4926-B772-CEEDFF4D2C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50D34-B180-4C25-868A-C51BB3B30997}"/>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6" name="Footer Placeholder 5">
            <a:extLst>
              <a:ext uri="{FF2B5EF4-FFF2-40B4-BE49-F238E27FC236}">
                <a16:creationId xmlns:a16="http://schemas.microsoft.com/office/drawing/2014/main" id="{67CF4516-5091-4431-8788-7BB03A220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09EE-8821-4846-B9AB-A3D5BF1BAEC3}"/>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3762351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4851-2627-4F9A-90F9-59588F7A95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9786B0-EE55-4499-97DD-5F95BE6F95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63EB58-EBAD-4322-AA46-8D782EA6B4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D72B17-D311-4851-8147-E7BBFD15C1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8B902-6E50-4870-A8EF-159F602528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DA6652-D860-4541-9943-238B637FEFC3}"/>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8" name="Footer Placeholder 7">
            <a:extLst>
              <a:ext uri="{FF2B5EF4-FFF2-40B4-BE49-F238E27FC236}">
                <a16:creationId xmlns:a16="http://schemas.microsoft.com/office/drawing/2014/main" id="{221B32EB-1429-40C4-BAEC-6D8C39A81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3E0468-1C80-420B-ACAE-E54E03CEFDE8}"/>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325969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B3EC-BA6E-4963-AF85-25060B1E0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59C3F5-157F-4286-B2AA-C2912DD36498}"/>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4" name="Footer Placeholder 3">
            <a:extLst>
              <a:ext uri="{FF2B5EF4-FFF2-40B4-BE49-F238E27FC236}">
                <a16:creationId xmlns:a16="http://schemas.microsoft.com/office/drawing/2014/main" id="{E3895491-6320-4E73-95FD-39C01A90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35373A-7C4F-4407-BA0F-53AECA7C799D}"/>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100221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02AC5-AC92-4223-8FD7-2BF66B3620F9}"/>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3" name="Footer Placeholder 2">
            <a:extLst>
              <a:ext uri="{FF2B5EF4-FFF2-40B4-BE49-F238E27FC236}">
                <a16:creationId xmlns:a16="http://schemas.microsoft.com/office/drawing/2014/main" id="{39055842-74A7-4C1F-99C8-D43DF48BC3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388BBF-A3E6-4FD5-994B-58234CFC10F9}"/>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1822806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6068-5158-42B2-A044-D5B058928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51E9-0B5C-455A-A3FF-E427E140E0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AFFD7-1DBB-4628-97C4-DD3548B8C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58A00-40CD-4DAF-B4F8-D393469074C2}"/>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6" name="Footer Placeholder 5">
            <a:extLst>
              <a:ext uri="{FF2B5EF4-FFF2-40B4-BE49-F238E27FC236}">
                <a16:creationId xmlns:a16="http://schemas.microsoft.com/office/drawing/2014/main" id="{DEE10DF6-C217-425B-BFD9-D0C7E9DFB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F7E12-A6DC-4E3E-97AA-9C6989069FD6}"/>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212145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EB1B5-CE9F-44D5-84EE-9CF9F3EB4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7C1CA-FD6A-41E1-97E6-AF8415E4D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ACB5A9-EA74-4A42-BA4D-446322734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7D178-10E0-460F-94C7-FD3085E3F2E7}"/>
              </a:ext>
            </a:extLst>
          </p:cNvPr>
          <p:cNvSpPr>
            <a:spLocks noGrp="1"/>
          </p:cNvSpPr>
          <p:nvPr>
            <p:ph type="dt" sz="half" idx="10"/>
          </p:nvPr>
        </p:nvSpPr>
        <p:spPr/>
        <p:txBody>
          <a:bodyPr/>
          <a:lstStyle/>
          <a:p>
            <a:fld id="{AAB197FA-0D36-41EB-98AE-8F0C68CBFFB6}" type="datetimeFigureOut">
              <a:rPr lang="en-US" smtClean="0"/>
              <a:t>2/13/2022</a:t>
            </a:fld>
            <a:endParaRPr lang="en-US"/>
          </a:p>
        </p:txBody>
      </p:sp>
      <p:sp>
        <p:nvSpPr>
          <p:cNvPr id="6" name="Footer Placeholder 5">
            <a:extLst>
              <a:ext uri="{FF2B5EF4-FFF2-40B4-BE49-F238E27FC236}">
                <a16:creationId xmlns:a16="http://schemas.microsoft.com/office/drawing/2014/main" id="{CD73CE33-A9A2-4662-BD2D-13748E5DE7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27590-2225-4FFB-8642-29460DEC4870}"/>
              </a:ext>
            </a:extLst>
          </p:cNvPr>
          <p:cNvSpPr>
            <a:spLocks noGrp="1"/>
          </p:cNvSpPr>
          <p:nvPr>
            <p:ph type="sldNum" sz="quarter" idx="12"/>
          </p:nvPr>
        </p:nvSpPr>
        <p:spPr/>
        <p:txBody>
          <a:bodyPr/>
          <a:lstStyle/>
          <a:p>
            <a:fld id="{04247DF1-FA68-4401-8320-467688E3E31C}" type="slidenum">
              <a:rPr lang="en-US" smtClean="0"/>
              <a:t>‹#›</a:t>
            </a:fld>
            <a:endParaRPr lang="en-US"/>
          </a:p>
        </p:txBody>
      </p:sp>
    </p:spTree>
    <p:extLst>
      <p:ext uri="{BB962C8B-B14F-4D97-AF65-F5344CB8AC3E}">
        <p14:creationId xmlns:p14="http://schemas.microsoft.com/office/powerpoint/2010/main" val="2329209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6402C6-2074-4A31-851C-CC5AA846B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1C1CE-90CC-4CA9-BF1C-545140F13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9E3E8-D2B4-4443-8202-3DA926988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197FA-0D36-41EB-98AE-8F0C68CBFFB6}" type="datetimeFigureOut">
              <a:rPr lang="en-US" smtClean="0"/>
              <a:t>2/13/2022</a:t>
            </a:fld>
            <a:endParaRPr lang="en-US"/>
          </a:p>
        </p:txBody>
      </p:sp>
      <p:sp>
        <p:nvSpPr>
          <p:cNvPr id="5" name="Footer Placeholder 4">
            <a:extLst>
              <a:ext uri="{FF2B5EF4-FFF2-40B4-BE49-F238E27FC236}">
                <a16:creationId xmlns:a16="http://schemas.microsoft.com/office/drawing/2014/main" id="{4ABC37B5-7A61-4533-9084-FBBEAFBE5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D93BCA-9605-4D1A-9AAB-930EDE6C6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47DF1-FA68-4401-8320-467688E3E31C}" type="slidenum">
              <a:rPr lang="en-US" smtClean="0"/>
              <a:t>‹#›</a:t>
            </a:fld>
            <a:endParaRPr lang="en-US"/>
          </a:p>
        </p:txBody>
      </p:sp>
    </p:spTree>
    <p:extLst>
      <p:ext uri="{BB962C8B-B14F-4D97-AF65-F5344CB8AC3E}">
        <p14:creationId xmlns:p14="http://schemas.microsoft.com/office/powerpoint/2010/main" val="1959983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26.png"/><Relationship Id="rId12"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8.jpe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jp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jp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BDCEC83-A49E-47E2-BADC-97768DB9E9FD}"/>
              </a:ext>
            </a:extLst>
          </p:cNvPr>
          <p:cNvSpPr txBox="1">
            <a:spLocks/>
          </p:cNvSpPr>
          <p:nvPr/>
        </p:nvSpPr>
        <p:spPr>
          <a:xfrm>
            <a:off x="5672556" y="1379538"/>
            <a:ext cx="5441950" cy="37893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i="1" dirty="0">
                <a:solidFill>
                  <a:srgbClr val="401B5B"/>
                </a:solidFill>
              </a:rPr>
              <a:t>Implementing Inequality</a:t>
            </a:r>
          </a:p>
          <a:p>
            <a:endParaRPr lang="en-US" sz="3200" b="1" i="1" dirty="0">
              <a:solidFill>
                <a:srgbClr val="401B5B"/>
              </a:solidFill>
            </a:endParaRPr>
          </a:p>
          <a:p>
            <a:r>
              <a:rPr lang="en-US" sz="3200" b="1" i="1" dirty="0">
                <a:solidFill>
                  <a:srgbClr val="401B5B"/>
                </a:solidFill>
              </a:rPr>
              <a:t>The Invisible Labor of International Development</a:t>
            </a:r>
            <a:endParaRPr lang="en-US" sz="2800" b="1" i="1" dirty="0">
              <a:solidFill>
                <a:srgbClr val="401B5B"/>
              </a:solidFill>
            </a:endParaRPr>
          </a:p>
        </p:txBody>
      </p:sp>
      <p:pic>
        <p:nvPicPr>
          <p:cNvPr id="11" name="Picture 10">
            <a:extLst>
              <a:ext uri="{FF2B5EF4-FFF2-40B4-BE49-F238E27FC236}">
                <a16:creationId xmlns:a16="http://schemas.microsoft.com/office/drawing/2014/main" id="{58C7448C-E6CF-42B9-9222-5466BFCCD3D2}"/>
              </a:ext>
            </a:extLst>
          </p:cNvPr>
          <p:cNvPicPr>
            <a:picLocks noChangeAspect="1"/>
          </p:cNvPicPr>
          <p:nvPr/>
        </p:nvPicPr>
        <p:blipFill>
          <a:blip r:embed="rId3">
            <a:extLst>
              <a:ext uri="{BEBA8EAE-BF5A-486C-A8C5-ECC9F3942E4B}">
                <a14:imgProps xmlns:a14="http://schemas.microsoft.com/office/drawing/2010/main">
                  <a14:imgLayer r:embed="rId4">
                    <a14:imgEffect>
                      <a14:saturation sat="130000"/>
                    </a14:imgEffect>
                  </a14:imgLayer>
                </a14:imgProps>
              </a:ext>
              <a:ext uri="{28A0092B-C50C-407E-A947-70E740481C1C}">
                <a14:useLocalDpi xmlns:a14="http://schemas.microsoft.com/office/drawing/2010/main" val="0"/>
              </a:ext>
            </a:extLst>
          </a:blip>
          <a:stretch>
            <a:fillRect/>
          </a:stretch>
        </p:blipFill>
        <p:spPr>
          <a:xfrm>
            <a:off x="-1" y="8437"/>
            <a:ext cx="4563523" cy="6849563"/>
          </a:xfrm>
          <a:prstGeom prst="rect">
            <a:avLst/>
          </a:prstGeom>
          <a:ln w="6350">
            <a:solidFill>
              <a:schemeClr val="tx1"/>
            </a:solidFill>
          </a:ln>
        </p:spPr>
      </p:pic>
    </p:spTree>
    <p:extLst>
      <p:ext uri="{BB962C8B-B14F-4D97-AF65-F5344CB8AC3E}">
        <p14:creationId xmlns:p14="http://schemas.microsoft.com/office/powerpoint/2010/main" val="101839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8"/>
            <a:ext cx="5259389" cy="1545945"/>
          </a:xfrm>
        </p:spPr>
        <p:txBody>
          <a:bodyPr>
            <a:normAutofit/>
          </a:bodyPr>
          <a:lstStyle/>
          <a:p>
            <a:r>
              <a:rPr lang="en-US" sz="3600" b="1" dirty="0"/>
              <a:t>Independence &amp; Civil War</a:t>
            </a:r>
            <a:endParaRPr lang="en-US" sz="3600" dirty="0"/>
          </a:p>
          <a:p>
            <a:endParaRPr lang="en-US" sz="2700" dirty="0"/>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grpSp>
        <p:nvGrpSpPr>
          <p:cNvPr id="38" name="Group 37">
            <a:extLst>
              <a:ext uri="{FF2B5EF4-FFF2-40B4-BE49-F238E27FC236}">
                <a16:creationId xmlns:a16="http://schemas.microsoft.com/office/drawing/2014/main" id="{D00B5AE7-C4C7-44BB-A916-DCADC2E13509}"/>
              </a:ext>
            </a:extLst>
          </p:cNvPr>
          <p:cNvGrpSpPr/>
          <p:nvPr/>
        </p:nvGrpSpPr>
        <p:grpSpPr>
          <a:xfrm>
            <a:off x="9959788" y="4394014"/>
            <a:ext cx="2532555" cy="1090784"/>
            <a:chOff x="10158568" y="4394014"/>
            <a:chExt cx="2532555" cy="1090784"/>
          </a:xfrm>
        </p:grpSpPr>
        <p:sp>
          <p:nvSpPr>
            <p:cNvPr id="30" name="TextBox 29">
              <a:extLst>
                <a:ext uri="{FF2B5EF4-FFF2-40B4-BE49-F238E27FC236}">
                  <a16:creationId xmlns:a16="http://schemas.microsoft.com/office/drawing/2014/main" id="{EA259C4C-8D78-438B-85AA-91ADC5A9530A}"/>
                </a:ext>
              </a:extLst>
            </p:cNvPr>
            <p:cNvSpPr txBox="1"/>
            <p:nvPr/>
          </p:nvSpPr>
          <p:spPr>
            <a:xfrm>
              <a:off x="10158568" y="4407580"/>
              <a:ext cx="2532555" cy="1077218"/>
            </a:xfrm>
            <a:prstGeom prst="rect">
              <a:avLst/>
            </a:prstGeom>
            <a:noFill/>
          </p:spPr>
          <p:txBody>
            <a:bodyPr wrap="square" rtlCol="0">
              <a:spAutoFit/>
            </a:bodyPr>
            <a:lstStyle/>
            <a:p>
              <a:r>
                <a:rPr lang="en-US" sz="2800" b="1" dirty="0"/>
                <a:t>2017</a:t>
              </a:r>
            </a:p>
            <a:p>
              <a:r>
                <a:rPr lang="en-US" dirty="0"/>
                <a:t>First successful presidential election</a:t>
              </a:r>
            </a:p>
          </p:txBody>
        </p:sp>
        <p:cxnSp>
          <p:nvCxnSpPr>
            <p:cNvPr id="23" name="Straight Connector 22">
              <a:extLst>
                <a:ext uri="{FF2B5EF4-FFF2-40B4-BE49-F238E27FC236}">
                  <a16:creationId xmlns:a16="http://schemas.microsoft.com/office/drawing/2014/main" id="{6E62FA93-709A-44C3-8919-5E3FA3CC18A5}"/>
                </a:ext>
              </a:extLst>
            </p:cNvPr>
            <p:cNvCxnSpPr>
              <a:cxnSpLocks/>
            </p:cNvCxnSpPr>
            <p:nvPr/>
          </p:nvCxnSpPr>
          <p:spPr>
            <a:xfrm flipV="1">
              <a:off x="10171268" y="4394014"/>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a:extLst>
              <a:ext uri="{FF2B5EF4-FFF2-40B4-BE49-F238E27FC236}">
                <a16:creationId xmlns:a16="http://schemas.microsoft.com/office/drawing/2014/main" id="{B496B2F3-BA7F-4406-9BA0-0644ADEC95CD}"/>
              </a:ext>
            </a:extLst>
          </p:cNvPr>
          <p:cNvCxnSpPr>
            <a:cxnSpLocks/>
          </p:cNvCxnSpPr>
          <p:nvPr/>
        </p:nvCxnSpPr>
        <p:spPr>
          <a:xfrm>
            <a:off x="447330" y="4064000"/>
            <a:ext cx="11114090" cy="0"/>
          </a:xfrm>
          <a:prstGeom prst="line">
            <a:avLst/>
          </a:prstGeom>
          <a:ln w="76200"/>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E39C3691-CDD5-4939-95AB-50D8AE8A85AA}"/>
              </a:ext>
            </a:extLst>
          </p:cNvPr>
          <p:cNvSpPr/>
          <p:nvPr/>
        </p:nvSpPr>
        <p:spPr>
          <a:xfrm>
            <a:off x="2095648" y="3758697"/>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484690-BEC5-41C7-B926-6A3C9FF9DB6D}"/>
              </a:ext>
            </a:extLst>
          </p:cNvPr>
          <p:cNvSpPr/>
          <p:nvPr/>
        </p:nvSpPr>
        <p:spPr>
          <a:xfrm>
            <a:off x="4104930" y="3723481"/>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AE688C-0C22-499A-99AD-3B781FB02065}"/>
              </a:ext>
            </a:extLst>
          </p:cNvPr>
          <p:cNvSpPr/>
          <p:nvPr/>
        </p:nvSpPr>
        <p:spPr>
          <a:xfrm>
            <a:off x="6114212" y="3723481"/>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7BEFD71-FEEB-45A3-A698-5CA6F735586B}"/>
              </a:ext>
            </a:extLst>
          </p:cNvPr>
          <p:cNvSpPr/>
          <p:nvPr/>
        </p:nvSpPr>
        <p:spPr>
          <a:xfrm>
            <a:off x="7889838" y="3723481"/>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ECAAD0-63D4-41F6-85E9-01D6A3A95590}"/>
              </a:ext>
            </a:extLst>
          </p:cNvPr>
          <p:cNvSpPr/>
          <p:nvPr/>
        </p:nvSpPr>
        <p:spPr>
          <a:xfrm>
            <a:off x="9614616" y="3719777"/>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2CB3CFD-76A6-4CEC-B019-DCF3A7FA1B55}"/>
              </a:ext>
            </a:extLst>
          </p:cNvPr>
          <p:cNvGrpSpPr/>
          <p:nvPr/>
        </p:nvGrpSpPr>
        <p:grpSpPr>
          <a:xfrm>
            <a:off x="584648" y="2545800"/>
            <a:ext cx="2532555" cy="1181928"/>
            <a:chOff x="783428" y="2545800"/>
            <a:chExt cx="2532555" cy="1181928"/>
          </a:xfrm>
        </p:grpSpPr>
        <p:sp>
          <p:nvSpPr>
            <p:cNvPr id="3" name="TextBox 2">
              <a:extLst>
                <a:ext uri="{FF2B5EF4-FFF2-40B4-BE49-F238E27FC236}">
                  <a16:creationId xmlns:a16="http://schemas.microsoft.com/office/drawing/2014/main" id="{2E7173F9-4F80-4D25-A0E8-724A87B3A6B9}"/>
                </a:ext>
              </a:extLst>
            </p:cNvPr>
            <p:cNvSpPr txBox="1"/>
            <p:nvPr/>
          </p:nvSpPr>
          <p:spPr>
            <a:xfrm>
              <a:off x="783428" y="2545800"/>
              <a:ext cx="2532555" cy="1077218"/>
            </a:xfrm>
            <a:prstGeom prst="rect">
              <a:avLst/>
            </a:prstGeom>
            <a:noFill/>
          </p:spPr>
          <p:txBody>
            <a:bodyPr wrap="square" rtlCol="0">
              <a:spAutoFit/>
            </a:bodyPr>
            <a:lstStyle/>
            <a:p>
              <a:r>
                <a:rPr lang="en-US" sz="2800" b="1" dirty="0"/>
                <a:t>1975</a:t>
              </a:r>
            </a:p>
            <a:p>
              <a:r>
                <a:rPr lang="en-US" dirty="0"/>
                <a:t>Independence from Portugal, civil war begins</a:t>
              </a:r>
            </a:p>
          </p:txBody>
        </p:sp>
        <p:cxnSp>
          <p:nvCxnSpPr>
            <p:cNvPr id="16" name="Straight Connector 15">
              <a:extLst>
                <a:ext uri="{FF2B5EF4-FFF2-40B4-BE49-F238E27FC236}">
                  <a16:creationId xmlns:a16="http://schemas.microsoft.com/office/drawing/2014/main" id="{D836F3D6-254D-4D96-939A-B3EA7079B4CA}"/>
                </a:ext>
              </a:extLst>
            </p:cNvPr>
            <p:cNvCxnSpPr>
              <a:cxnSpLocks/>
            </p:cNvCxnSpPr>
            <p:nvPr/>
          </p:nvCxnSpPr>
          <p:spPr>
            <a:xfrm flipV="1">
              <a:off x="783428" y="2657919"/>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B697A67-685F-45F6-A055-BB976B6A24AC}"/>
              </a:ext>
            </a:extLst>
          </p:cNvPr>
          <p:cNvGrpSpPr/>
          <p:nvPr/>
        </p:nvGrpSpPr>
        <p:grpSpPr>
          <a:xfrm>
            <a:off x="4407501" y="2582763"/>
            <a:ext cx="2532555" cy="1175934"/>
            <a:chOff x="4606281" y="2582763"/>
            <a:chExt cx="2532555" cy="1175934"/>
          </a:xfrm>
        </p:grpSpPr>
        <p:sp>
          <p:nvSpPr>
            <p:cNvPr id="25" name="TextBox 24">
              <a:extLst>
                <a:ext uri="{FF2B5EF4-FFF2-40B4-BE49-F238E27FC236}">
                  <a16:creationId xmlns:a16="http://schemas.microsoft.com/office/drawing/2014/main" id="{00B37D8B-732A-45D7-AFE5-C6023F395B62}"/>
                </a:ext>
              </a:extLst>
            </p:cNvPr>
            <p:cNvSpPr txBox="1"/>
            <p:nvPr/>
          </p:nvSpPr>
          <p:spPr>
            <a:xfrm>
              <a:off x="4606281" y="2582763"/>
              <a:ext cx="2532555" cy="1077218"/>
            </a:xfrm>
            <a:prstGeom prst="rect">
              <a:avLst/>
            </a:prstGeom>
            <a:noFill/>
          </p:spPr>
          <p:txBody>
            <a:bodyPr wrap="square" rtlCol="0">
              <a:spAutoFit/>
            </a:bodyPr>
            <a:lstStyle/>
            <a:p>
              <a:r>
                <a:rPr lang="en-US" sz="2800" b="1" dirty="0"/>
                <a:t>1999</a:t>
              </a:r>
            </a:p>
            <a:p>
              <a:r>
                <a:rPr lang="en-US" dirty="0"/>
                <a:t>UN ends peacekeeping mission</a:t>
              </a:r>
            </a:p>
          </p:txBody>
        </p:sp>
        <p:cxnSp>
          <p:nvCxnSpPr>
            <p:cNvPr id="20" name="Straight Connector 19">
              <a:extLst>
                <a:ext uri="{FF2B5EF4-FFF2-40B4-BE49-F238E27FC236}">
                  <a16:creationId xmlns:a16="http://schemas.microsoft.com/office/drawing/2014/main" id="{2E26294E-F092-44D8-84A9-FB6F990B5403}"/>
                </a:ext>
              </a:extLst>
            </p:cNvPr>
            <p:cNvCxnSpPr>
              <a:cxnSpLocks/>
            </p:cNvCxnSpPr>
            <p:nvPr/>
          </p:nvCxnSpPr>
          <p:spPr>
            <a:xfrm flipV="1">
              <a:off x="4635084" y="2688888"/>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EF4CCAE-C3B3-4B9E-BC9F-D3C955A8FFD9}"/>
              </a:ext>
            </a:extLst>
          </p:cNvPr>
          <p:cNvGrpSpPr/>
          <p:nvPr/>
        </p:nvGrpSpPr>
        <p:grpSpPr>
          <a:xfrm>
            <a:off x="8199460" y="2618669"/>
            <a:ext cx="2532555" cy="1173972"/>
            <a:chOff x="8398240" y="2618669"/>
            <a:chExt cx="2532555" cy="1173972"/>
          </a:xfrm>
        </p:grpSpPr>
        <p:sp>
          <p:nvSpPr>
            <p:cNvPr id="26" name="TextBox 25">
              <a:extLst>
                <a:ext uri="{FF2B5EF4-FFF2-40B4-BE49-F238E27FC236}">
                  <a16:creationId xmlns:a16="http://schemas.microsoft.com/office/drawing/2014/main" id="{A660AB46-AF90-4D33-921F-A687349B6C82}"/>
                </a:ext>
              </a:extLst>
            </p:cNvPr>
            <p:cNvSpPr txBox="1"/>
            <p:nvPr/>
          </p:nvSpPr>
          <p:spPr>
            <a:xfrm>
              <a:off x="8398240" y="2618669"/>
              <a:ext cx="2532555" cy="1077218"/>
            </a:xfrm>
            <a:prstGeom prst="rect">
              <a:avLst/>
            </a:prstGeom>
            <a:noFill/>
          </p:spPr>
          <p:txBody>
            <a:bodyPr wrap="square" rtlCol="0">
              <a:spAutoFit/>
            </a:bodyPr>
            <a:lstStyle/>
            <a:p>
              <a:r>
                <a:rPr lang="en-US" sz="2800" b="1" dirty="0"/>
                <a:t>2010</a:t>
              </a:r>
            </a:p>
            <a:p>
              <a:r>
                <a:rPr lang="en-US" dirty="0"/>
                <a:t>Most recent constitution adopted</a:t>
              </a:r>
            </a:p>
          </p:txBody>
        </p:sp>
        <p:cxnSp>
          <p:nvCxnSpPr>
            <p:cNvPr id="22" name="Straight Connector 21">
              <a:extLst>
                <a:ext uri="{FF2B5EF4-FFF2-40B4-BE49-F238E27FC236}">
                  <a16:creationId xmlns:a16="http://schemas.microsoft.com/office/drawing/2014/main" id="{7EBFE4C9-B025-4727-B1B4-5CBFDDC65B3C}"/>
                </a:ext>
              </a:extLst>
            </p:cNvPr>
            <p:cNvCxnSpPr>
              <a:cxnSpLocks/>
            </p:cNvCxnSpPr>
            <p:nvPr/>
          </p:nvCxnSpPr>
          <p:spPr>
            <a:xfrm flipV="1">
              <a:off x="8423640" y="2722832"/>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1CFFBF0-058C-43ED-AABA-952530D11475}"/>
              </a:ext>
            </a:extLst>
          </p:cNvPr>
          <p:cNvGrpSpPr/>
          <p:nvPr/>
        </p:nvGrpSpPr>
        <p:grpSpPr>
          <a:xfrm>
            <a:off x="2399567" y="4424744"/>
            <a:ext cx="2532555" cy="1139375"/>
            <a:chOff x="2598347" y="4424744"/>
            <a:chExt cx="2532555" cy="1139375"/>
          </a:xfrm>
        </p:grpSpPr>
        <p:cxnSp>
          <p:nvCxnSpPr>
            <p:cNvPr id="19" name="Straight Connector 18">
              <a:extLst>
                <a:ext uri="{FF2B5EF4-FFF2-40B4-BE49-F238E27FC236}">
                  <a16:creationId xmlns:a16="http://schemas.microsoft.com/office/drawing/2014/main" id="{69A57F25-A35D-40B9-82DD-FBB073CF5300}"/>
                </a:ext>
              </a:extLst>
            </p:cNvPr>
            <p:cNvCxnSpPr>
              <a:cxnSpLocks/>
            </p:cNvCxnSpPr>
            <p:nvPr/>
          </p:nvCxnSpPr>
          <p:spPr>
            <a:xfrm flipV="1">
              <a:off x="2634946" y="4424744"/>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53A7089-1543-4E43-90EA-5DC49C130AB1}"/>
                </a:ext>
              </a:extLst>
            </p:cNvPr>
            <p:cNvSpPr txBox="1"/>
            <p:nvPr/>
          </p:nvSpPr>
          <p:spPr>
            <a:xfrm>
              <a:off x="2598347" y="4486901"/>
              <a:ext cx="2532555" cy="1077218"/>
            </a:xfrm>
            <a:prstGeom prst="rect">
              <a:avLst/>
            </a:prstGeom>
            <a:noFill/>
          </p:spPr>
          <p:txBody>
            <a:bodyPr wrap="square" rtlCol="0">
              <a:spAutoFit/>
            </a:bodyPr>
            <a:lstStyle/>
            <a:p>
              <a:r>
                <a:rPr lang="en-US" sz="2800" b="1" dirty="0"/>
                <a:t>1992</a:t>
              </a:r>
            </a:p>
            <a:p>
              <a:r>
                <a:rPr lang="en-US" dirty="0"/>
                <a:t>National elections held, but fighting continues</a:t>
              </a:r>
            </a:p>
          </p:txBody>
        </p:sp>
      </p:grpSp>
      <p:grpSp>
        <p:nvGrpSpPr>
          <p:cNvPr id="36" name="Group 35">
            <a:extLst>
              <a:ext uri="{FF2B5EF4-FFF2-40B4-BE49-F238E27FC236}">
                <a16:creationId xmlns:a16="http://schemas.microsoft.com/office/drawing/2014/main" id="{0772A78D-3574-44E0-9BC8-1DF3EB9ACD9A}"/>
              </a:ext>
            </a:extLst>
          </p:cNvPr>
          <p:cNvGrpSpPr/>
          <p:nvPr/>
        </p:nvGrpSpPr>
        <p:grpSpPr>
          <a:xfrm>
            <a:off x="6442030" y="4400814"/>
            <a:ext cx="2532555" cy="1144422"/>
            <a:chOff x="6640810" y="4400814"/>
            <a:chExt cx="2532555" cy="1144422"/>
          </a:xfrm>
        </p:grpSpPr>
        <p:cxnSp>
          <p:nvCxnSpPr>
            <p:cNvPr id="21" name="Straight Connector 20">
              <a:extLst>
                <a:ext uri="{FF2B5EF4-FFF2-40B4-BE49-F238E27FC236}">
                  <a16:creationId xmlns:a16="http://schemas.microsoft.com/office/drawing/2014/main" id="{675A6F7B-7BDF-4EAD-AB9A-D04A7F85EFB9}"/>
                </a:ext>
              </a:extLst>
            </p:cNvPr>
            <p:cNvCxnSpPr>
              <a:cxnSpLocks/>
            </p:cNvCxnSpPr>
            <p:nvPr/>
          </p:nvCxnSpPr>
          <p:spPr>
            <a:xfrm flipV="1">
              <a:off x="6653510" y="4400814"/>
              <a:ext cx="0" cy="1069809"/>
            </a:xfrm>
            <a:prstGeom prst="line">
              <a:avLst/>
            </a:prstGeom>
            <a:ln w="76200">
              <a:solidFill>
                <a:srgbClr val="75B9E6"/>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F0ED496-C0D8-43C9-9B22-E88C487BD6C2}"/>
                </a:ext>
              </a:extLst>
            </p:cNvPr>
            <p:cNvSpPr txBox="1"/>
            <p:nvPr/>
          </p:nvSpPr>
          <p:spPr>
            <a:xfrm>
              <a:off x="6640810" y="4468018"/>
              <a:ext cx="2532555" cy="1077218"/>
            </a:xfrm>
            <a:prstGeom prst="rect">
              <a:avLst/>
            </a:prstGeom>
            <a:noFill/>
          </p:spPr>
          <p:txBody>
            <a:bodyPr wrap="square" rtlCol="0">
              <a:spAutoFit/>
            </a:bodyPr>
            <a:lstStyle/>
            <a:p>
              <a:r>
                <a:rPr lang="en-US" sz="2800" b="1" dirty="0"/>
                <a:t>2002</a:t>
              </a:r>
            </a:p>
            <a:p>
              <a:r>
                <a:rPr lang="en-US" dirty="0"/>
                <a:t>Jonas </a:t>
              </a:r>
              <a:r>
                <a:rPr lang="en-US" dirty="0" err="1"/>
                <a:t>Savimbi</a:t>
              </a:r>
              <a:r>
                <a:rPr lang="en-US" dirty="0"/>
                <a:t> is killed, Civil War ends</a:t>
              </a:r>
            </a:p>
          </p:txBody>
        </p:sp>
      </p:grpSp>
      <p:sp>
        <p:nvSpPr>
          <p:cNvPr id="6" name="Oval 5">
            <a:extLst>
              <a:ext uri="{FF2B5EF4-FFF2-40B4-BE49-F238E27FC236}">
                <a16:creationId xmlns:a16="http://schemas.microsoft.com/office/drawing/2014/main" id="{5564555D-BCBD-48ED-BF83-290A7A98BB74}"/>
              </a:ext>
            </a:extLst>
          </p:cNvPr>
          <p:cNvSpPr/>
          <p:nvPr/>
        </p:nvSpPr>
        <p:spPr>
          <a:xfrm>
            <a:off x="244130" y="3723481"/>
            <a:ext cx="681037" cy="681037"/>
          </a:xfrm>
          <a:prstGeom prst="ellipse">
            <a:avLst/>
          </a:prstGeom>
          <a:solidFill>
            <a:srgbClr val="75B9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65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6E3A23-0110-4ED2-9443-06C4D7577E41}"/>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13" name="Title 1">
            <a:extLst>
              <a:ext uri="{FF2B5EF4-FFF2-40B4-BE49-F238E27FC236}">
                <a16:creationId xmlns:a16="http://schemas.microsoft.com/office/drawing/2014/main" id="{7E3544D6-E7EF-4B9A-9FE9-76076CA69FA7}"/>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14" name="Text Placeholder 3">
            <a:extLst>
              <a:ext uri="{FF2B5EF4-FFF2-40B4-BE49-F238E27FC236}">
                <a16:creationId xmlns:a16="http://schemas.microsoft.com/office/drawing/2014/main" id="{03398D6A-8F75-4DC1-A739-8ECA9B9C5C6B}"/>
              </a:ext>
            </a:extLst>
          </p:cNvPr>
          <p:cNvSpPr txBox="1">
            <a:spLocks/>
          </p:cNvSpPr>
          <p:nvPr/>
        </p:nvSpPr>
        <p:spPr>
          <a:xfrm>
            <a:off x="836610" y="1620588"/>
            <a:ext cx="5029201" cy="4691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Independence &amp; Civil War</a:t>
            </a:r>
          </a:p>
          <a:p>
            <a:r>
              <a:rPr lang="en-US" sz="2500" dirty="0"/>
              <a:t>MPLA &amp; UNITA</a:t>
            </a:r>
          </a:p>
          <a:p>
            <a:r>
              <a:rPr lang="en-US" sz="2500" dirty="0"/>
              <a:t>Cold War proxy</a:t>
            </a:r>
          </a:p>
          <a:p>
            <a:r>
              <a:rPr lang="en-US" sz="2500" dirty="0"/>
              <a:t>Deaths and displacement</a:t>
            </a:r>
          </a:p>
          <a:p>
            <a:pPr lvl="1"/>
            <a:r>
              <a:rPr lang="en-US" sz="2200" dirty="0"/>
              <a:t>Approx. 500,000 died</a:t>
            </a:r>
          </a:p>
          <a:p>
            <a:pPr lvl="1"/>
            <a:r>
              <a:rPr lang="en-US" sz="2200" dirty="0"/>
              <a:t>More than 4 million displaced</a:t>
            </a:r>
          </a:p>
          <a:p>
            <a:pPr lvl="1"/>
            <a:r>
              <a:rPr lang="en-US" sz="2200" dirty="0"/>
              <a:t>More than 400,000 refugees</a:t>
            </a:r>
          </a:p>
          <a:p>
            <a:pPr lvl="1"/>
            <a:r>
              <a:rPr lang="en-US" sz="2200" dirty="0"/>
              <a:t>Landmines</a:t>
            </a:r>
          </a:p>
          <a:p>
            <a:pPr marL="800100" lvl="1" indent="-342900"/>
            <a:endParaRPr lang="en-US" sz="2000" dirty="0"/>
          </a:p>
          <a:p>
            <a:pPr marL="342900" indent="-342900"/>
            <a:endParaRPr lang="en-US" sz="2400" dirty="0"/>
          </a:p>
        </p:txBody>
      </p:sp>
      <p:pic>
        <p:nvPicPr>
          <p:cNvPr id="9" name="Picture 8">
            <a:extLst>
              <a:ext uri="{FF2B5EF4-FFF2-40B4-BE49-F238E27FC236}">
                <a16:creationId xmlns:a16="http://schemas.microsoft.com/office/drawing/2014/main" id="{5B35152F-493C-460B-A752-0F04360C3FF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3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l="505" t="12121" r="-505" b="-1010"/>
          <a:stretch/>
        </p:blipFill>
        <p:spPr>
          <a:xfrm>
            <a:off x="6326190" y="1752600"/>
            <a:ext cx="5029200" cy="3352800"/>
          </a:xfrm>
          <a:prstGeom prst="rect">
            <a:avLst/>
          </a:prstGeom>
        </p:spPr>
      </p:pic>
    </p:spTree>
    <p:extLst>
      <p:ext uri="{BB962C8B-B14F-4D97-AF65-F5344CB8AC3E}">
        <p14:creationId xmlns:p14="http://schemas.microsoft.com/office/powerpoint/2010/main" val="30833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6E3A23-0110-4ED2-9443-06C4D7577E41}"/>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5" name="Text Placeholder 2">
            <a:extLst>
              <a:ext uri="{FF2B5EF4-FFF2-40B4-BE49-F238E27FC236}">
                <a16:creationId xmlns:a16="http://schemas.microsoft.com/office/drawing/2014/main" id="{43A61F21-AB11-4CE3-B79D-80B90C3D48E2}"/>
              </a:ext>
            </a:extLst>
          </p:cNvPr>
          <p:cNvSpPr txBox="1">
            <a:spLocks/>
          </p:cNvSpPr>
          <p:nvPr/>
        </p:nvSpPr>
        <p:spPr>
          <a:xfrm>
            <a:off x="6872732" y="2465904"/>
            <a:ext cx="4710114"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UNITA</a:t>
            </a:r>
            <a:endParaRPr lang="en-US" b="1" u="sng" dirty="0"/>
          </a:p>
        </p:txBody>
      </p:sp>
      <p:sp>
        <p:nvSpPr>
          <p:cNvPr id="6" name="Content Placeholder 3">
            <a:extLst>
              <a:ext uri="{FF2B5EF4-FFF2-40B4-BE49-F238E27FC236}">
                <a16:creationId xmlns:a16="http://schemas.microsoft.com/office/drawing/2014/main" id="{856739FD-A354-41C1-AE6F-A286157227B2}"/>
              </a:ext>
            </a:extLst>
          </p:cNvPr>
          <p:cNvSpPr txBox="1">
            <a:spLocks/>
          </p:cNvSpPr>
          <p:nvPr/>
        </p:nvSpPr>
        <p:spPr>
          <a:xfrm>
            <a:off x="6528697" y="3352060"/>
            <a:ext cx="5065715" cy="2604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solidFill>
                  <a:srgbClr val="000000"/>
                </a:solidFill>
                <a:latin typeface="Calibri" panose="020F0502020204030204" pitchFamily="34" charset="0"/>
              </a:rPr>
              <a:t>National Union for the Total Independence of Angola</a:t>
            </a:r>
          </a:p>
          <a:p>
            <a:r>
              <a:rPr lang="en-US" baseline="30000" dirty="0">
                <a:solidFill>
                  <a:srgbClr val="000000"/>
                </a:solidFill>
                <a:latin typeface="Calibri" panose="020F0502020204030204" pitchFamily="34" charset="0"/>
              </a:rPr>
              <a:t>Supported by apartheid South Africa and the United States</a:t>
            </a:r>
          </a:p>
          <a:p>
            <a:r>
              <a:rPr lang="en-US" baseline="30000" dirty="0">
                <a:solidFill>
                  <a:srgbClr val="000000"/>
                </a:solidFill>
                <a:latin typeface="Calibri" panose="020F0502020204030204" pitchFamily="34" charset="0"/>
              </a:rPr>
              <a:t>Founded by Jonas </a:t>
            </a:r>
            <a:r>
              <a:rPr lang="en-US" baseline="30000" dirty="0" err="1">
                <a:solidFill>
                  <a:srgbClr val="000000"/>
                </a:solidFill>
                <a:latin typeface="Calibri" panose="020F0502020204030204" pitchFamily="34" charset="0"/>
              </a:rPr>
              <a:t>Savimbi</a:t>
            </a:r>
            <a:endParaRPr lang="en-US" baseline="30000" dirty="0">
              <a:solidFill>
                <a:srgbClr val="000000"/>
              </a:solidFill>
              <a:latin typeface="Calibri" panose="020F0502020204030204" pitchFamily="34" charset="0"/>
            </a:endParaRPr>
          </a:p>
          <a:p>
            <a:r>
              <a:rPr lang="en-US" baseline="30000" dirty="0">
                <a:solidFill>
                  <a:srgbClr val="000000"/>
                </a:solidFill>
                <a:latin typeface="Calibri" panose="020F0502020204030204" pitchFamily="34" charset="0"/>
              </a:rPr>
              <a:t>Partially funded until the 1990s by “blood diamonds”</a:t>
            </a:r>
          </a:p>
          <a:p>
            <a:r>
              <a:rPr lang="en-US" baseline="30000" dirty="0">
                <a:solidFill>
                  <a:srgbClr val="000000"/>
                </a:solidFill>
                <a:latin typeface="Calibri" panose="020F0502020204030204" pitchFamily="34" charset="0"/>
              </a:rPr>
              <a:t>Second largest political party in Angola today</a:t>
            </a:r>
          </a:p>
          <a:p>
            <a:endParaRPr lang="en-US" baseline="30000" dirty="0">
              <a:solidFill>
                <a:srgbClr val="000000"/>
              </a:solidFill>
              <a:latin typeface="MinionPro-Regular"/>
            </a:endParaRPr>
          </a:p>
          <a:p>
            <a:endParaRPr lang="en-US" dirty="0"/>
          </a:p>
        </p:txBody>
      </p:sp>
      <p:sp>
        <p:nvSpPr>
          <p:cNvPr id="8" name="Text Placeholder 4">
            <a:extLst>
              <a:ext uri="{FF2B5EF4-FFF2-40B4-BE49-F238E27FC236}">
                <a16:creationId xmlns:a16="http://schemas.microsoft.com/office/drawing/2014/main" id="{B6DA2302-70B1-431C-BE2C-D4397DA10987}"/>
              </a:ext>
            </a:extLst>
          </p:cNvPr>
          <p:cNvSpPr txBox="1">
            <a:spLocks/>
          </p:cNvSpPr>
          <p:nvPr/>
        </p:nvSpPr>
        <p:spPr>
          <a:xfrm>
            <a:off x="343349" y="246590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MPLA</a:t>
            </a:r>
          </a:p>
        </p:txBody>
      </p:sp>
      <p:sp>
        <p:nvSpPr>
          <p:cNvPr id="10" name="Content Placeholder 5">
            <a:extLst>
              <a:ext uri="{FF2B5EF4-FFF2-40B4-BE49-F238E27FC236}">
                <a16:creationId xmlns:a16="http://schemas.microsoft.com/office/drawing/2014/main" id="{6E314C39-29C2-4600-8078-F46CB82BA714}"/>
              </a:ext>
            </a:extLst>
          </p:cNvPr>
          <p:cNvSpPr txBox="1">
            <a:spLocks/>
          </p:cNvSpPr>
          <p:nvPr/>
        </p:nvSpPr>
        <p:spPr>
          <a:xfrm>
            <a:off x="534297" y="3351544"/>
            <a:ext cx="5065715" cy="2604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solidFill>
                  <a:srgbClr val="000000"/>
                </a:solidFill>
                <a:latin typeface="Calibri" panose="020F0502020204030204" pitchFamily="34" charset="0"/>
              </a:rPr>
              <a:t>Popular Movement for the Liberation of Angola</a:t>
            </a:r>
          </a:p>
          <a:p>
            <a:r>
              <a:rPr lang="en-US" baseline="30000" dirty="0">
                <a:solidFill>
                  <a:srgbClr val="000000"/>
                </a:solidFill>
                <a:latin typeface="Calibri" panose="020F0502020204030204" pitchFamily="34" charset="0"/>
              </a:rPr>
              <a:t>Supported by Cuba and the Soviet Union</a:t>
            </a:r>
          </a:p>
          <a:p>
            <a:r>
              <a:rPr lang="en-US" baseline="30000" dirty="0">
                <a:solidFill>
                  <a:srgbClr val="000000"/>
                </a:solidFill>
                <a:latin typeface="Calibri" panose="020F0502020204030204" pitchFamily="34" charset="0"/>
              </a:rPr>
              <a:t>Founded by Agostinho Neto and led by Eduardo Dos Santos</a:t>
            </a:r>
          </a:p>
          <a:p>
            <a:r>
              <a:rPr lang="en-US" baseline="30000" dirty="0">
                <a:solidFill>
                  <a:srgbClr val="000000"/>
                </a:solidFill>
                <a:latin typeface="Calibri" panose="020F0502020204030204" pitchFamily="34" charset="0"/>
              </a:rPr>
              <a:t>Currently rule Angola with João </a:t>
            </a:r>
            <a:r>
              <a:rPr lang="en-US" baseline="30000" dirty="0" err="1">
                <a:solidFill>
                  <a:srgbClr val="000000"/>
                </a:solidFill>
                <a:latin typeface="Calibri" panose="020F0502020204030204" pitchFamily="34" charset="0"/>
              </a:rPr>
              <a:t>Lourenço</a:t>
            </a:r>
            <a:r>
              <a:rPr lang="en-US" baseline="30000" dirty="0">
                <a:solidFill>
                  <a:srgbClr val="000000"/>
                </a:solidFill>
                <a:latin typeface="Calibri" panose="020F0502020204030204" pitchFamily="34" charset="0"/>
              </a:rPr>
              <a:t> as president </a:t>
            </a:r>
          </a:p>
          <a:p>
            <a:pPr marL="0" indent="0">
              <a:buNone/>
            </a:pPr>
            <a:endParaRPr lang="en-US" baseline="30000" dirty="0">
              <a:solidFill>
                <a:srgbClr val="000000"/>
              </a:solidFill>
              <a:latin typeface="Calibri" panose="020F0502020204030204" pitchFamily="34" charset="0"/>
            </a:endParaRPr>
          </a:p>
        </p:txBody>
      </p:sp>
      <p:sp>
        <p:nvSpPr>
          <p:cNvPr id="13" name="Title 1">
            <a:extLst>
              <a:ext uri="{FF2B5EF4-FFF2-40B4-BE49-F238E27FC236}">
                <a16:creationId xmlns:a16="http://schemas.microsoft.com/office/drawing/2014/main" id="{7E3544D6-E7EF-4B9A-9FE9-76076CA69FA7}"/>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14" name="Text Placeholder 3">
            <a:extLst>
              <a:ext uri="{FF2B5EF4-FFF2-40B4-BE49-F238E27FC236}">
                <a16:creationId xmlns:a16="http://schemas.microsoft.com/office/drawing/2014/main" id="{03398D6A-8F75-4DC1-A739-8ECA9B9C5C6B}"/>
              </a:ext>
            </a:extLst>
          </p:cNvPr>
          <p:cNvSpPr txBox="1">
            <a:spLocks/>
          </p:cNvSpPr>
          <p:nvPr/>
        </p:nvSpPr>
        <p:spPr>
          <a:xfrm>
            <a:off x="836610" y="1620589"/>
            <a:ext cx="5259389" cy="6441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Independence &amp; Civil War</a:t>
            </a:r>
            <a:endParaRPr lang="en-US" sz="3200" dirty="0"/>
          </a:p>
        </p:txBody>
      </p:sp>
    </p:spTree>
    <p:extLst>
      <p:ext uri="{BB962C8B-B14F-4D97-AF65-F5344CB8AC3E}">
        <p14:creationId xmlns:p14="http://schemas.microsoft.com/office/powerpoint/2010/main" val="17523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Current Events &amp; Issues</a:t>
            </a:r>
            <a:endParaRPr lang="en-US" sz="3600" dirty="0"/>
          </a:p>
          <a:p>
            <a:pPr marL="342900" indent="-342900">
              <a:buFont typeface="Arial" panose="020B0604020202020204" pitchFamily="34" charset="0"/>
              <a:buChar char="•"/>
            </a:pPr>
            <a:r>
              <a:rPr lang="en-US" sz="2500" dirty="0"/>
              <a:t>Local elections</a:t>
            </a:r>
          </a:p>
          <a:p>
            <a:pPr marL="342900" indent="-342900">
              <a:buFont typeface="Arial" panose="020B0604020202020204" pitchFamily="34" charset="0"/>
              <a:buChar char="•"/>
            </a:pPr>
            <a:r>
              <a:rPr lang="en-US" sz="2500" dirty="0"/>
              <a:t>Landmines</a:t>
            </a:r>
          </a:p>
          <a:p>
            <a:pPr marL="342900" indent="-342900">
              <a:buFont typeface="Arial" panose="020B0604020202020204" pitchFamily="34" charset="0"/>
              <a:buChar char="•"/>
            </a:pPr>
            <a:r>
              <a:rPr lang="en-US" sz="2500" dirty="0"/>
              <a:t>Transition to post-war reconstruction</a:t>
            </a:r>
          </a:p>
          <a:p>
            <a:pPr marL="342900" indent="-342900">
              <a:buFont typeface="Arial" panose="020B0604020202020204" pitchFamily="34" charset="0"/>
              <a:buChar char="•"/>
            </a:pPr>
            <a:r>
              <a:rPr lang="en-US" sz="2500" dirty="0"/>
              <a:t>Youth bulge</a:t>
            </a:r>
          </a:p>
          <a:p>
            <a:pPr marL="342900" indent="-342900">
              <a:buFont typeface="Arial" panose="020B0604020202020204" pitchFamily="34" charset="0"/>
              <a:buChar char="•"/>
            </a:pPr>
            <a:r>
              <a:rPr lang="en-US" sz="2500" dirty="0"/>
              <a:t>Media repression</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7" name="Picture 6">
            <a:extLst>
              <a:ext uri="{FF2B5EF4-FFF2-40B4-BE49-F238E27FC236}">
                <a16:creationId xmlns:a16="http://schemas.microsoft.com/office/drawing/2014/main" id="{0CE61FFD-CFA0-490B-8CCD-0C6C61FCEFE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115000"/>
                    </a14:imgEffect>
                    <a14:imgEffect>
                      <a14:brightnessContrast bright="-13000" contrast="40000"/>
                    </a14:imgEffect>
                  </a14:imgLayer>
                </a14:imgProps>
              </a:ext>
              <a:ext uri="{28A0092B-C50C-407E-A947-70E740481C1C}">
                <a14:useLocalDpi xmlns:a14="http://schemas.microsoft.com/office/drawing/2010/main" val="0"/>
              </a:ext>
            </a:extLst>
          </a:blip>
          <a:stretch>
            <a:fillRect/>
          </a:stretch>
        </p:blipFill>
        <p:spPr>
          <a:xfrm>
            <a:off x="6326189" y="1757058"/>
            <a:ext cx="5029200" cy="3343883"/>
          </a:xfrm>
          <a:prstGeom prst="rect">
            <a:avLst/>
          </a:prstGeom>
        </p:spPr>
      </p:pic>
    </p:spTree>
    <p:extLst>
      <p:ext uri="{BB962C8B-B14F-4D97-AF65-F5344CB8AC3E}">
        <p14:creationId xmlns:p14="http://schemas.microsoft.com/office/powerpoint/2010/main" val="301641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504DDE-344A-40BC-9CEB-7883B3F5E530}"/>
              </a:ext>
            </a:extLst>
          </p:cNvPr>
          <p:cNvPicPr>
            <a:picLocks noChangeAspect="1"/>
          </p:cNvPicPr>
          <p:nvPr/>
        </p:nvPicPr>
        <p:blipFill rotWithShape="1">
          <a:blip r:embed="rId3">
            <a:extLst>
              <a:ext uri="{28A0092B-C50C-407E-A947-70E740481C1C}">
                <a14:useLocalDpi xmlns:a14="http://schemas.microsoft.com/office/drawing/2010/main" val="0"/>
              </a:ext>
            </a:extLst>
          </a:blip>
          <a:srcRect r="39241"/>
          <a:stretch/>
        </p:blipFill>
        <p:spPr>
          <a:xfrm>
            <a:off x="6256421" y="0"/>
            <a:ext cx="6250930" cy="6858000"/>
          </a:xfrm>
          <a:prstGeom prst="rect">
            <a:avLst/>
          </a:prstGeom>
        </p:spPr>
      </p:pic>
      <p:sp>
        <p:nvSpPr>
          <p:cNvPr id="2" name="Title 1">
            <a:extLst>
              <a:ext uri="{FF2B5EF4-FFF2-40B4-BE49-F238E27FC236}">
                <a16:creationId xmlns:a16="http://schemas.microsoft.com/office/drawing/2014/main" id="{7D3AA652-4E13-41C5-8C97-524624E60530}"/>
              </a:ext>
            </a:extLst>
          </p:cNvPr>
          <p:cNvSpPr>
            <a:spLocks noGrp="1"/>
          </p:cNvSpPr>
          <p:nvPr>
            <p:ph type="title"/>
          </p:nvPr>
        </p:nvSpPr>
        <p:spPr/>
        <p:txBody>
          <a:bodyPr>
            <a:normAutofit/>
          </a:bodyPr>
          <a:lstStyle/>
          <a:p>
            <a:r>
              <a:rPr lang="en-US" sz="6600" b="1" dirty="0">
                <a:solidFill>
                  <a:srgbClr val="401B5B"/>
                </a:solidFill>
              </a:rPr>
              <a:t>The </a:t>
            </a:r>
            <a:br>
              <a:rPr lang="en-US" sz="6600" b="1" dirty="0">
                <a:solidFill>
                  <a:srgbClr val="401B5B"/>
                </a:solidFill>
              </a:rPr>
            </a:br>
            <a:r>
              <a:rPr lang="en-US" sz="6600" b="1" dirty="0">
                <a:solidFill>
                  <a:srgbClr val="401B5B"/>
                </a:solidFill>
              </a:rPr>
              <a:t>Development </a:t>
            </a:r>
            <a:br>
              <a:rPr lang="en-US" sz="6600" b="1" dirty="0">
                <a:solidFill>
                  <a:srgbClr val="401B5B"/>
                </a:solidFill>
              </a:rPr>
            </a:br>
            <a:r>
              <a:rPr lang="en-US" sz="6600" b="1" dirty="0">
                <a:solidFill>
                  <a:srgbClr val="401B5B"/>
                </a:solidFill>
              </a:rPr>
              <a:t>Industry</a:t>
            </a:r>
          </a:p>
        </p:txBody>
      </p:sp>
    </p:spTree>
    <p:extLst>
      <p:ext uri="{BB962C8B-B14F-4D97-AF65-F5344CB8AC3E}">
        <p14:creationId xmlns:p14="http://schemas.microsoft.com/office/powerpoint/2010/main" val="162302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9"/>
            <a:ext cx="7583490" cy="2316412"/>
          </a:xfrm>
        </p:spPr>
        <p:txBody>
          <a:bodyPr>
            <a:normAutofit/>
          </a:bodyPr>
          <a:lstStyle/>
          <a:p>
            <a:r>
              <a:rPr lang="en-US" sz="3600" b="1" dirty="0"/>
              <a:t>Development Landscape</a:t>
            </a:r>
          </a:p>
          <a:p>
            <a:r>
              <a:rPr lang="en-US" sz="2700" b="1" dirty="0"/>
              <a:t>Key topics: </a:t>
            </a:r>
          </a:p>
          <a:p>
            <a:pPr marL="571500" indent="-571500">
              <a:buFont typeface="Arial" panose="020B0604020202020204" pitchFamily="34" charset="0"/>
              <a:buChar char="•"/>
            </a:pPr>
            <a:r>
              <a:rPr lang="en-US" sz="2500" dirty="0"/>
              <a:t>Governance, education, food assistance, health, water and sanitation, human rights, livelihoods, environment, gender, and security</a:t>
            </a:r>
          </a:p>
          <a:p>
            <a:pPr marL="800100" lvl="1" indent="-342900">
              <a:buFont typeface="Arial" panose="020B0604020202020204" pitchFamily="34" charset="0"/>
              <a:buChar char="•"/>
            </a:pPr>
            <a:endParaRPr lang="en-US" sz="2300" dirty="0"/>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grpSp>
        <p:nvGrpSpPr>
          <p:cNvPr id="5" name="Group 4">
            <a:extLst>
              <a:ext uri="{FF2B5EF4-FFF2-40B4-BE49-F238E27FC236}">
                <a16:creationId xmlns:a16="http://schemas.microsoft.com/office/drawing/2014/main" id="{26A49BD4-9CD2-45FB-B8A3-401677DE5FC7}"/>
              </a:ext>
            </a:extLst>
          </p:cNvPr>
          <p:cNvGrpSpPr/>
          <p:nvPr/>
        </p:nvGrpSpPr>
        <p:grpSpPr>
          <a:xfrm>
            <a:off x="558213" y="3857762"/>
            <a:ext cx="11075573" cy="2398440"/>
            <a:chOff x="558213" y="3857762"/>
            <a:chExt cx="11075573" cy="2398440"/>
          </a:xfrm>
        </p:grpSpPr>
        <p:grpSp>
          <p:nvGrpSpPr>
            <p:cNvPr id="3" name="Group 2">
              <a:extLst>
                <a:ext uri="{FF2B5EF4-FFF2-40B4-BE49-F238E27FC236}">
                  <a16:creationId xmlns:a16="http://schemas.microsoft.com/office/drawing/2014/main" id="{ED1466CF-DF8A-45D1-A0DE-6DCA62B5EE74}"/>
                </a:ext>
              </a:extLst>
            </p:cNvPr>
            <p:cNvGrpSpPr/>
            <p:nvPr/>
          </p:nvGrpSpPr>
          <p:grpSpPr>
            <a:xfrm>
              <a:off x="558213" y="3885535"/>
              <a:ext cx="10719642" cy="2370667"/>
              <a:chOff x="558213" y="3885535"/>
              <a:chExt cx="10719642" cy="2370667"/>
            </a:xfrm>
          </p:grpSpPr>
          <p:pic>
            <p:nvPicPr>
              <p:cNvPr id="1028" name="Picture 4" descr="USAID Logo | Playmatics">
                <a:extLst>
                  <a:ext uri="{FF2B5EF4-FFF2-40B4-BE49-F238E27FC236}">
                    <a16:creationId xmlns:a16="http://schemas.microsoft.com/office/drawing/2014/main" id="{043E1D14-7F60-486A-93BD-51A66B915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13" y="3885535"/>
                <a:ext cx="1719421" cy="1147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wnload World Bank Logo in SVG Vector or PNG File Format - Logo.wine">
                <a:extLst>
                  <a:ext uri="{FF2B5EF4-FFF2-40B4-BE49-F238E27FC236}">
                    <a16:creationId xmlns:a16="http://schemas.microsoft.com/office/drawing/2014/main" id="{99D4F388-FE12-4625-A1BF-F41277434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000" y="4501696"/>
                <a:ext cx="2631759" cy="1754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Nations Logo Vector (.PDF) Free Download">
                <a:extLst>
                  <a:ext uri="{FF2B5EF4-FFF2-40B4-BE49-F238E27FC236}">
                    <a16:creationId xmlns:a16="http://schemas.microsoft.com/office/drawing/2014/main" id="{005FFBFC-E205-4BA7-8F73-3C1ED783C7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2559" y="4338132"/>
                <a:ext cx="1151213" cy="9823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544AD68-AD83-424B-A0FF-C28326145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064" y="4437258"/>
                <a:ext cx="1883549" cy="3803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me | Doctors Without Borders - USA">
                <a:extLst>
                  <a:ext uri="{FF2B5EF4-FFF2-40B4-BE49-F238E27FC236}">
                    <a16:creationId xmlns:a16="http://schemas.microsoft.com/office/drawing/2014/main" id="{ED3904B2-D657-4CF2-A0FB-5BC590D99E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9988" y="5062476"/>
                <a:ext cx="2087867" cy="6072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52F2381-0E2B-48C0-961B-EC41B926FF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7851" y="4494893"/>
                <a:ext cx="925003" cy="11565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176F093B-0F6D-4F30-B75E-C886539511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267" y="5060575"/>
                <a:ext cx="1543493" cy="6238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50" name="Picture 26" descr="International Red Cross Red Crescent Movement – Red Cross EU Office">
              <a:extLst>
                <a:ext uri="{FF2B5EF4-FFF2-40B4-BE49-F238E27FC236}">
                  <a16:creationId xmlns:a16="http://schemas.microsoft.com/office/drawing/2014/main" id="{E5232BD2-C8E0-49DF-B08A-14D63F92C5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9546" y="3857762"/>
              <a:ext cx="2804240" cy="12666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62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9"/>
            <a:ext cx="7583490" cy="681036"/>
          </a:xfrm>
        </p:spPr>
        <p:txBody>
          <a:bodyPr>
            <a:normAutofit/>
          </a:bodyPr>
          <a:lstStyle/>
          <a:p>
            <a:r>
              <a:rPr lang="en-US" sz="3600" b="1" dirty="0"/>
              <a:t>Humanitarian/Development Spectrum</a:t>
            </a:r>
            <a:endParaRPr lang="en-US" sz="3600" dirty="0"/>
          </a:p>
          <a:p>
            <a:pPr marL="800100" lvl="1" indent="-342900">
              <a:buFont typeface="Arial" panose="020B0604020202020204" pitchFamily="34" charset="0"/>
              <a:buChar char="•"/>
            </a:pPr>
            <a:endParaRPr lang="en-US" sz="2300" dirty="0"/>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cxnSp>
        <p:nvCxnSpPr>
          <p:cNvPr id="5" name="Straight Arrow Connector 4">
            <a:extLst>
              <a:ext uri="{FF2B5EF4-FFF2-40B4-BE49-F238E27FC236}">
                <a16:creationId xmlns:a16="http://schemas.microsoft.com/office/drawing/2014/main" id="{5461ABA1-07F1-4216-8F1E-335BD005E6AE}"/>
              </a:ext>
            </a:extLst>
          </p:cNvPr>
          <p:cNvCxnSpPr/>
          <p:nvPr/>
        </p:nvCxnSpPr>
        <p:spPr>
          <a:xfrm>
            <a:off x="896679" y="2743199"/>
            <a:ext cx="9813851" cy="0"/>
          </a:xfrm>
          <a:prstGeom prst="straightConnector1">
            <a:avLst/>
          </a:prstGeom>
          <a:ln w="762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BAE6F308-D04B-48C5-8483-BFEA9AE4EC7C}"/>
              </a:ext>
            </a:extLst>
          </p:cNvPr>
          <p:cNvSpPr txBox="1">
            <a:spLocks/>
          </p:cNvSpPr>
          <p:nvPr/>
        </p:nvSpPr>
        <p:spPr>
          <a:xfrm>
            <a:off x="591156" y="3085384"/>
            <a:ext cx="3873617"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dirty="0"/>
              <a:t>Development</a:t>
            </a:r>
          </a:p>
        </p:txBody>
      </p:sp>
      <p:sp>
        <p:nvSpPr>
          <p:cNvPr id="8" name="Content Placeholder 5">
            <a:extLst>
              <a:ext uri="{FF2B5EF4-FFF2-40B4-BE49-F238E27FC236}">
                <a16:creationId xmlns:a16="http://schemas.microsoft.com/office/drawing/2014/main" id="{341A04C4-2472-4A26-8CF1-019CAFA201B0}"/>
              </a:ext>
            </a:extLst>
          </p:cNvPr>
          <p:cNvSpPr txBox="1">
            <a:spLocks/>
          </p:cNvSpPr>
          <p:nvPr/>
        </p:nvSpPr>
        <p:spPr>
          <a:xfrm>
            <a:off x="591156" y="3839169"/>
            <a:ext cx="5065715" cy="20621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solidFill>
                  <a:srgbClr val="000000"/>
                </a:solidFill>
                <a:latin typeface="Calibri" panose="020F0502020204030204" pitchFamily="34" charset="0"/>
              </a:rPr>
              <a:t>Long-term</a:t>
            </a:r>
          </a:p>
          <a:p>
            <a:r>
              <a:rPr lang="en-US" baseline="30000" dirty="0">
                <a:solidFill>
                  <a:srgbClr val="000000"/>
                </a:solidFill>
                <a:latin typeface="Calibri" panose="020F0502020204030204" pitchFamily="34" charset="0"/>
              </a:rPr>
              <a:t>Goals</a:t>
            </a:r>
            <a:r>
              <a:rPr lang="en-US" dirty="0">
                <a:solidFill>
                  <a:srgbClr val="000000"/>
                </a:solidFill>
                <a:latin typeface="Calibri" panose="020F0502020204030204" pitchFamily="34" charset="0"/>
              </a:rPr>
              <a:t> </a:t>
            </a:r>
            <a:r>
              <a:rPr lang="en-US" baseline="30000" dirty="0">
                <a:solidFill>
                  <a:srgbClr val="000000"/>
                </a:solidFill>
                <a:latin typeface="Calibri" panose="020F0502020204030204" pitchFamily="34" charset="0"/>
              </a:rPr>
              <a:t>are life-building</a:t>
            </a:r>
          </a:p>
          <a:p>
            <a:r>
              <a:rPr lang="en-US" baseline="30000" dirty="0">
                <a:solidFill>
                  <a:srgbClr val="000000"/>
                </a:solidFill>
                <a:latin typeface="Calibri" panose="020F0502020204030204" pitchFamily="34" charset="0"/>
              </a:rPr>
              <a:t>“International development” typically practiced in “developing” countries</a:t>
            </a:r>
          </a:p>
          <a:p>
            <a:r>
              <a:rPr lang="en-US" baseline="30000" dirty="0">
                <a:solidFill>
                  <a:srgbClr val="000000"/>
                </a:solidFill>
                <a:latin typeface="Calibri" panose="020F0502020204030204" pitchFamily="34" charset="0"/>
              </a:rPr>
              <a:t>Attempts to address systematic challenges through economic, social, and political development</a:t>
            </a:r>
          </a:p>
          <a:p>
            <a:endParaRPr lang="en-US" baseline="30000" dirty="0">
              <a:solidFill>
                <a:srgbClr val="000000"/>
              </a:solidFill>
              <a:latin typeface="Calibri" panose="020F0502020204030204" pitchFamily="34" charset="0"/>
            </a:endParaRPr>
          </a:p>
          <a:p>
            <a:endParaRPr lang="en-US" baseline="30000" dirty="0">
              <a:solidFill>
                <a:srgbClr val="000000"/>
              </a:solidFill>
              <a:latin typeface="Calibri" panose="020F0502020204030204" pitchFamily="34" charset="0"/>
            </a:endParaRPr>
          </a:p>
        </p:txBody>
      </p:sp>
      <p:sp>
        <p:nvSpPr>
          <p:cNvPr id="9" name="Text Placeholder 4">
            <a:extLst>
              <a:ext uri="{FF2B5EF4-FFF2-40B4-BE49-F238E27FC236}">
                <a16:creationId xmlns:a16="http://schemas.microsoft.com/office/drawing/2014/main" id="{A2CA5E33-E799-49FC-B686-1D122192A336}"/>
              </a:ext>
            </a:extLst>
          </p:cNvPr>
          <p:cNvSpPr txBox="1">
            <a:spLocks/>
          </p:cNvSpPr>
          <p:nvPr/>
        </p:nvSpPr>
        <p:spPr>
          <a:xfrm>
            <a:off x="6204059" y="3085384"/>
            <a:ext cx="5183188"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u="sng" dirty="0"/>
              <a:t>Humanitarian Assistance</a:t>
            </a:r>
          </a:p>
        </p:txBody>
      </p:sp>
      <p:sp>
        <p:nvSpPr>
          <p:cNvPr id="11" name="Content Placeholder 5">
            <a:extLst>
              <a:ext uri="{FF2B5EF4-FFF2-40B4-BE49-F238E27FC236}">
                <a16:creationId xmlns:a16="http://schemas.microsoft.com/office/drawing/2014/main" id="{25D67A74-ACA1-4838-9617-A7424858C9D4}"/>
              </a:ext>
            </a:extLst>
          </p:cNvPr>
          <p:cNvSpPr txBox="1">
            <a:spLocks/>
          </p:cNvSpPr>
          <p:nvPr/>
        </p:nvSpPr>
        <p:spPr>
          <a:xfrm>
            <a:off x="6360026" y="3834991"/>
            <a:ext cx="5065715" cy="18858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aseline="30000" dirty="0">
                <a:solidFill>
                  <a:srgbClr val="000000"/>
                </a:solidFill>
                <a:latin typeface="Calibri" panose="020F0502020204030204" pitchFamily="34" charset="0"/>
              </a:rPr>
              <a:t>Short-term </a:t>
            </a:r>
          </a:p>
          <a:p>
            <a:r>
              <a:rPr lang="en-US" baseline="30000" dirty="0">
                <a:solidFill>
                  <a:srgbClr val="000000"/>
                </a:solidFill>
                <a:latin typeface="Calibri" panose="020F0502020204030204" pitchFamily="34" charset="0"/>
              </a:rPr>
              <a:t>Goals are life-saving and life-sustaining</a:t>
            </a:r>
          </a:p>
          <a:p>
            <a:r>
              <a:rPr lang="en-US" baseline="30000" dirty="0">
                <a:solidFill>
                  <a:srgbClr val="000000"/>
                </a:solidFill>
                <a:latin typeface="Calibri" panose="020F0502020204030204" pitchFamily="34" charset="0"/>
              </a:rPr>
              <a:t>Typically occurs in disaster, crisis, and/or conflict zones; more reactionary and response-driven</a:t>
            </a:r>
          </a:p>
          <a:p>
            <a:r>
              <a:rPr lang="en-US" baseline="30000" dirty="0">
                <a:solidFill>
                  <a:srgbClr val="000000"/>
                </a:solidFill>
                <a:latin typeface="Calibri" panose="020F0502020204030204" pitchFamily="34" charset="0"/>
              </a:rPr>
              <a:t>Attempts to address immediate needs through material and logistical assistance</a:t>
            </a:r>
          </a:p>
        </p:txBody>
      </p:sp>
    </p:spTree>
    <p:extLst>
      <p:ext uri="{BB962C8B-B14F-4D97-AF65-F5344CB8AC3E}">
        <p14:creationId xmlns:p14="http://schemas.microsoft.com/office/powerpoint/2010/main" val="106611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9"/>
            <a:ext cx="7583490" cy="899327"/>
          </a:xfrm>
        </p:spPr>
        <p:txBody>
          <a:bodyPr>
            <a:normAutofit/>
          </a:bodyPr>
          <a:lstStyle/>
          <a:p>
            <a:r>
              <a:rPr lang="en-US" sz="3600" b="1" dirty="0"/>
              <a:t>Industry Players and Processes</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5" name="Text Placeholder 4">
            <a:extLst>
              <a:ext uri="{FF2B5EF4-FFF2-40B4-BE49-F238E27FC236}">
                <a16:creationId xmlns:a16="http://schemas.microsoft.com/office/drawing/2014/main" id="{D04CD5F7-0355-4975-B8DE-95001CF17E39}"/>
              </a:ext>
            </a:extLst>
          </p:cNvPr>
          <p:cNvSpPr txBox="1">
            <a:spLocks/>
          </p:cNvSpPr>
          <p:nvPr/>
        </p:nvSpPr>
        <p:spPr>
          <a:xfrm>
            <a:off x="1321029" y="2507767"/>
            <a:ext cx="3027173"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Multilateral</a:t>
            </a:r>
          </a:p>
        </p:txBody>
      </p:sp>
      <p:sp>
        <p:nvSpPr>
          <p:cNvPr id="9" name="Text Placeholder 4">
            <a:extLst>
              <a:ext uri="{FF2B5EF4-FFF2-40B4-BE49-F238E27FC236}">
                <a16:creationId xmlns:a16="http://schemas.microsoft.com/office/drawing/2014/main" id="{D60074D8-5118-4EE0-B059-0F8B9561FC4A}"/>
              </a:ext>
            </a:extLst>
          </p:cNvPr>
          <p:cNvSpPr txBox="1">
            <a:spLocks/>
          </p:cNvSpPr>
          <p:nvPr/>
        </p:nvSpPr>
        <p:spPr>
          <a:xfrm>
            <a:off x="7731375" y="2506785"/>
            <a:ext cx="3027173"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Bilateral</a:t>
            </a:r>
          </a:p>
        </p:txBody>
      </p:sp>
      <p:sp>
        <p:nvSpPr>
          <p:cNvPr id="3" name="TextBox 2">
            <a:extLst>
              <a:ext uri="{FF2B5EF4-FFF2-40B4-BE49-F238E27FC236}">
                <a16:creationId xmlns:a16="http://schemas.microsoft.com/office/drawing/2014/main" id="{9223A966-C334-4E07-B0B8-0D3266126141}"/>
              </a:ext>
            </a:extLst>
          </p:cNvPr>
          <p:cNvSpPr txBox="1"/>
          <p:nvPr/>
        </p:nvSpPr>
        <p:spPr>
          <a:xfrm>
            <a:off x="1134674" y="3013705"/>
            <a:ext cx="3399881" cy="923330"/>
          </a:xfrm>
          <a:prstGeom prst="rect">
            <a:avLst/>
          </a:prstGeom>
          <a:noFill/>
        </p:spPr>
        <p:txBody>
          <a:bodyPr wrap="square" rtlCol="0">
            <a:spAutoFit/>
          </a:bodyPr>
          <a:lstStyle/>
          <a:p>
            <a:pPr algn="ctr"/>
            <a:r>
              <a:rPr lang="en-US" dirty="0"/>
              <a:t>Assistance given by multiple countries through an international organization</a:t>
            </a:r>
          </a:p>
        </p:txBody>
      </p:sp>
      <p:sp>
        <p:nvSpPr>
          <p:cNvPr id="14" name="TextBox 13">
            <a:extLst>
              <a:ext uri="{FF2B5EF4-FFF2-40B4-BE49-F238E27FC236}">
                <a16:creationId xmlns:a16="http://schemas.microsoft.com/office/drawing/2014/main" id="{8063F922-884B-4AF2-B17E-B684E8D4BACD}"/>
              </a:ext>
            </a:extLst>
          </p:cNvPr>
          <p:cNvSpPr txBox="1"/>
          <p:nvPr/>
        </p:nvSpPr>
        <p:spPr>
          <a:xfrm>
            <a:off x="7321969" y="3022182"/>
            <a:ext cx="3912453" cy="923330"/>
          </a:xfrm>
          <a:prstGeom prst="rect">
            <a:avLst/>
          </a:prstGeom>
          <a:noFill/>
        </p:spPr>
        <p:txBody>
          <a:bodyPr wrap="square" rtlCol="0">
            <a:spAutoFit/>
          </a:bodyPr>
          <a:lstStyle/>
          <a:p>
            <a:pPr algn="ctr"/>
            <a:r>
              <a:rPr lang="en-US" dirty="0"/>
              <a:t>Assistance given directly from one country to another, often as part of the donor country’s foreign policy initiatives</a:t>
            </a:r>
          </a:p>
        </p:txBody>
      </p:sp>
      <p:grpSp>
        <p:nvGrpSpPr>
          <p:cNvPr id="19" name="Group 18">
            <a:extLst>
              <a:ext uri="{FF2B5EF4-FFF2-40B4-BE49-F238E27FC236}">
                <a16:creationId xmlns:a16="http://schemas.microsoft.com/office/drawing/2014/main" id="{44570217-7DD5-45DA-928E-468B42447F0D}"/>
              </a:ext>
            </a:extLst>
          </p:cNvPr>
          <p:cNvGrpSpPr/>
          <p:nvPr/>
        </p:nvGrpSpPr>
        <p:grpSpPr>
          <a:xfrm>
            <a:off x="333171" y="3603058"/>
            <a:ext cx="4932431" cy="2363333"/>
            <a:chOff x="758475" y="3603058"/>
            <a:chExt cx="4932431" cy="2363333"/>
          </a:xfrm>
        </p:grpSpPr>
        <p:grpSp>
          <p:nvGrpSpPr>
            <p:cNvPr id="18" name="Group 17">
              <a:extLst>
                <a:ext uri="{FF2B5EF4-FFF2-40B4-BE49-F238E27FC236}">
                  <a16:creationId xmlns:a16="http://schemas.microsoft.com/office/drawing/2014/main" id="{1B1FFF24-F893-4977-8B3F-D2F3960FE4DA}"/>
                </a:ext>
              </a:extLst>
            </p:cNvPr>
            <p:cNvGrpSpPr/>
            <p:nvPr/>
          </p:nvGrpSpPr>
          <p:grpSpPr>
            <a:xfrm>
              <a:off x="758475" y="3603058"/>
              <a:ext cx="4403567" cy="2363333"/>
              <a:chOff x="-49600" y="3734022"/>
              <a:chExt cx="4403567" cy="2363333"/>
            </a:xfrm>
          </p:grpSpPr>
          <p:pic>
            <p:nvPicPr>
              <p:cNvPr id="16" name="Picture 8" descr="United Nations Logo ">
                <a:extLst>
                  <a:ext uri="{FF2B5EF4-FFF2-40B4-BE49-F238E27FC236}">
                    <a16:creationId xmlns:a16="http://schemas.microsoft.com/office/drawing/2014/main" id="{2550A689-651E-46C8-B233-62E7CEA49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815" y="5039447"/>
                <a:ext cx="1151213" cy="9823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orld Bank Logo">
                <a:extLst>
                  <a:ext uri="{FF2B5EF4-FFF2-40B4-BE49-F238E27FC236}">
                    <a16:creationId xmlns:a16="http://schemas.microsoft.com/office/drawing/2014/main" id="{F10A52A8-EB01-4FB2-AB15-1475DE08F1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00" y="3734022"/>
                <a:ext cx="2631759" cy="17545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ownload World Food Program (WFP) Logo in SVG Vector or PNG File Format -  Logo.wine">
                <a:extLst>
                  <a:ext uri="{FF2B5EF4-FFF2-40B4-BE49-F238E27FC236}">
                    <a16:creationId xmlns:a16="http://schemas.microsoft.com/office/drawing/2014/main" id="{F904AA9A-72A1-4874-9651-A9D26B3E5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8476" y="4060014"/>
                <a:ext cx="2375491" cy="158366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IM-IOM Logo Vector (.EPS) Free Download">
                <a:extLst>
                  <a:ext uri="{FF2B5EF4-FFF2-40B4-BE49-F238E27FC236}">
                    <a16:creationId xmlns:a16="http://schemas.microsoft.com/office/drawing/2014/main" id="{9294023C-2B14-433C-A64B-0C55821DE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1845" y="5559192"/>
                <a:ext cx="1428751" cy="538163"/>
              </a:xfrm>
              <a:prstGeom prst="rect">
                <a:avLst/>
              </a:prstGeom>
              <a:noFill/>
              <a:extLst>
                <a:ext uri="{909E8E84-426E-40DD-AFC4-6F175D3DCCD1}">
                  <a14:hiddenFill xmlns:a14="http://schemas.microsoft.com/office/drawing/2010/main">
                    <a:solidFill>
                      <a:srgbClr val="FFFFFF"/>
                    </a:solidFill>
                  </a14:hiddenFill>
                </a:ext>
              </a:extLst>
            </p:spPr>
          </p:pic>
        </p:grpSp>
        <p:pic>
          <p:nvPicPr>
            <p:cNvPr id="2064" name="Picture 16">
              <a:extLst>
                <a:ext uri="{FF2B5EF4-FFF2-40B4-BE49-F238E27FC236}">
                  <a16:creationId xmlns:a16="http://schemas.microsoft.com/office/drawing/2014/main" id="{78DE1B72-4AF5-4ADF-A258-3E07BE60A0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488" y="4303842"/>
              <a:ext cx="691418" cy="14003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7336CD6-7E93-486F-AD69-F7CB72C359FB}"/>
              </a:ext>
            </a:extLst>
          </p:cNvPr>
          <p:cNvGrpSpPr/>
          <p:nvPr/>
        </p:nvGrpSpPr>
        <p:grpSpPr>
          <a:xfrm>
            <a:off x="6588096" y="4053347"/>
            <a:ext cx="5270733" cy="2090432"/>
            <a:chOff x="6588096" y="4053347"/>
            <a:chExt cx="5270733" cy="2090432"/>
          </a:xfrm>
        </p:grpSpPr>
        <p:pic>
          <p:nvPicPr>
            <p:cNvPr id="24" name="Picture 4" descr="USAID Logo | Playmatics">
              <a:extLst>
                <a:ext uri="{FF2B5EF4-FFF2-40B4-BE49-F238E27FC236}">
                  <a16:creationId xmlns:a16="http://schemas.microsoft.com/office/drawing/2014/main" id="{F2CFA3E8-F523-4921-BB5E-6C05151D3B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9408" y="4053347"/>
              <a:ext cx="1719421" cy="11471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a:extLst>
                <a:ext uri="{FF2B5EF4-FFF2-40B4-BE49-F238E27FC236}">
                  <a16:creationId xmlns:a16="http://schemas.microsoft.com/office/drawing/2014/main" id="{2A518BAC-C72D-4C71-B87E-38BF79BC63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9086" y="4948154"/>
              <a:ext cx="1074027" cy="10740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rad - Dekode EN">
              <a:extLst>
                <a:ext uri="{FF2B5EF4-FFF2-40B4-BE49-F238E27FC236}">
                  <a16:creationId xmlns:a16="http://schemas.microsoft.com/office/drawing/2014/main" id="{281E729E-649F-4EE1-AAD0-E675884CBB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0768" y="5390185"/>
              <a:ext cx="1808626" cy="7535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randing Downloads &amp;amp; How To">
              <a:extLst>
                <a:ext uri="{FF2B5EF4-FFF2-40B4-BE49-F238E27FC236}">
                  <a16:creationId xmlns:a16="http://schemas.microsoft.com/office/drawing/2014/main" id="{94844825-7783-4569-BF22-34C65E735E6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096" y="4368051"/>
              <a:ext cx="1329248" cy="13863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iz Salutes Farmers, Government Of Ghana On Farmers - German Cooperation Logo  Vector Clipart - Large Size Png Image - PikPng">
              <a:extLst>
                <a:ext uri="{FF2B5EF4-FFF2-40B4-BE49-F238E27FC236}">
                  <a16:creationId xmlns:a16="http://schemas.microsoft.com/office/drawing/2014/main" id="{963C5AD9-C33D-4D96-8A03-7FAADF0CC52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4062" y="4276183"/>
              <a:ext cx="960659" cy="53816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ree Download Deutsche Gesellschaft für Internationale Zusammenarbeit (GIZ)  GmbH Logo Vector from GetLogo.Net">
              <a:extLst>
                <a:ext uri="{FF2B5EF4-FFF2-40B4-BE49-F238E27FC236}">
                  <a16:creationId xmlns:a16="http://schemas.microsoft.com/office/drawing/2014/main" id="{E3564EBA-BFA3-47A4-8F6E-AE2681B28F4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6096" b="22942"/>
            <a:stretch/>
          </p:blipFill>
          <p:spPr bwMode="auto">
            <a:xfrm>
              <a:off x="8309415" y="4823540"/>
              <a:ext cx="1676249" cy="4759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95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9"/>
            <a:ext cx="7583490" cy="899327"/>
          </a:xfrm>
        </p:spPr>
        <p:txBody>
          <a:bodyPr>
            <a:normAutofit/>
          </a:bodyPr>
          <a:lstStyle/>
          <a:p>
            <a:r>
              <a:rPr lang="en-US" sz="3600" b="1" dirty="0"/>
              <a:t>Industry Players and Processes</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11" name="Text Placeholder 4">
            <a:extLst>
              <a:ext uri="{FF2B5EF4-FFF2-40B4-BE49-F238E27FC236}">
                <a16:creationId xmlns:a16="http://schemas.microsoft.com/office/drawing/2014/main" id="{1A8490C4-AA21-4087-8215-7DE45DD082BC}"/>
              </a:ext>
            </a:extLst>
          </p:cNvPr>
          <p:cNvSpPr txBox="1">
            <a:spLocks/>
          </p:cNvSpPr>
          <p:nvPr/>
        </p:nvSpPr>
        <p:spPr>
          <a:xfrm>
            <a:off x="1385016" y="2466298"/>
            <a:ext cx="4012031"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NGOs/Non-profits</a:t>
            </a:r>
          </a:p>
        </p:txBody>
      </p:sp>
      <p:sp>
        <p:nvSpPr>
          <p:cNvPr id="15" name="TextBox 14">
            <a:extLst>
              <a:ext uri="{FF2B5EF4-FFF2-40B4-BE49-F238E27FC236}">
                <a16:creationId xmlns:a16="http://schemas.microsoft.com/office/drawing/2014/main" id="{7433DE51-E2DF-4ECB-A40B-9A04632039B6}"/>
              </a:ext>
            </a:extLst>
          </p:cNvPr>
          <p:cNvSpPr txBox="1"/>
          <p:nvPr/>
        </p:nvSpPr>
        <p:spPr>
          <a:xfrm>
            <a:off x="930096" y="2978544"/>
            <a:ext cx="4847561" cy="1200329"/>
          </a:xfrm>
          <a:prstGeom prst="rect">
            <a:avLst/>
          </a:prstGeom>
          <a:noFill/>
        </p:spPr>
        <p:txBody>
          <a:bodyPr wrap="square" rtlCol="0">
            <a:spAutoFit/>
          </a:bodyPr>
          <a:lstStyle/>
          <a:p>
            <a:pPr algn="ctr"/>
            <a:r>
              <a:rPr lang="en-US" dirty="0"/>
              <a:t>May receive funds from multiple governments  through grants and contracts as well as from private donors through fundraising activities with the public; often direct implementers</a:t>
            </a:r>
          </a:p>
        </p:txBody>
      </p:sp>
      <p:sp>
        <p:nvSpPr>
          <p:cNvPr id="23" name="Text Placeholder 4">
            <a:extLst>
              <a:ext uri="{FF2B5EF4-FFF2-40B4-BE49-F238E27FC236}">
                <a16:creationId xmlns:a16="http://schemas.microsoft.com/office/drawing/2014/main" id="{CC0E5DC3-45E7-447F-8616-38C7A111C7D4}"/>
              </a:ext>
            </a:extLst>
          </p:cNvPr>
          <p:cNvSpPr txBox="1">
            <a:spLocks/>
          </p:cNvSpPr>
          <p:nvPr/>
        </p:nvSpPr>
        <p:spPr>
          <a:xfrm>
            <a:off x="6412645" y="2446601"/>
            <a:ext cx="5136533"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For-Profit Contractors</a:t>
            </a:r>
          </a:p>
        </p:txBody>
      </p:sp>
      <p:sp>
        <p:nvSpPr>
          <p:cNvPr id="24" name="TextBox 23">
            <a:extLst>
              <a:ext uri="{FF2B5EF4-FFF2-40B4-BE49-F238E27FC236}">
                <a16:creationId xmlns:a16="http://schemas.microsoft.com/office/drawing/2014/main" id="{49EFB07B-D0B6-4C01-9FDD-15000B719402}"/>
              </a:ext>
            </a:extLst>
          </p:cNvPr>
          <p:cNvSpPr txBox="1"/>
          <p:nvPr/>
        </p:nvSpPr>
        <p:spPr>
          <a:xfrm>
            <a:off x="6557132" y="2960347"/>
            <a:ext cx="4847561" cy="1200329"/>
          </a:xfrm>
          <a:prstGeom prst="rect">
            <a:avLst/>
          </a:prstGeom>
          <a:noFill/>
        </p:spPr>
        <p:txBody>
          <a:bodyPr wrap="square" rtlCol="0">
            <a:spAutoFit/>
          </a:bodyPr>
          <a:lstStyle/>
          <a:p>
            <a:pPr algn="ctr"/>
            <a:r>
              <a:rPr lang="en-US" dirty="0"/>
              <a:t>Contract with donors, particularly bilateral donors, to implement development projects; like nonprofits, they may specialize in development or consult within many fields</a:t>
            </a:r>
          </a:p>
        </p:txBody>
      </p:sp>
      <p:grpSp>
        <p:nvGrpSpPr>
          <p:cNvPr id="19" name="Group 18">
            <a:extLst>
              <a:ext uri="{FF2B5EF4-FFF2-40B4-BE49-F238E27FC236}">
                <a16:creationId xmlns:a16="http://schemas.microsoft.com/office/drawing/2014/main" id="{681BBC4A-B397-43A0-B57B-87353DABEEBF}"/>
              </a:ext>
            </a:extLst>
          </p:cNvPr>
          <p:cNvGrpSpPr/>
          <p:nvPr/>
        </p:nvGrpSpPr>
        <p:grpSpPr>
          <a:xfrm>
            <a:off x="6635227" y="4159249"/>
            <a:ext cx="4939918" cy="2409996"/>
            <a:chOff x="6635227" y="4254941"/>
            <a:chExt cx="4939918" cy="2409996"/>
          </a:xfrm>
        </p:grpSpPr>
        <p:pic>
          <p:nvPicPr>
            <p:cNvPr id="3086" name="Picture 14" descr="Chemonics International – Konterra Group">
              <a:extLst>
                <a:ext uri="{FF2B5EF4-FFF2-40B4-BE49-F238E27FC236}">
                  <a16:creationId xmlns:a16="http://schemas.microsoft.com/office/drawing/2014/main" id="{50719D94-94F3-4CCA-A7B9-8CA94CFAD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227" y="4254941"/>
              <a:ext cx="1990790" cy="112280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eloitte-Logo | DC Fray">
              <a:extLst>
                <a:ext uri="{FF2B5EF4-FFF2-40B4-BE49-F238E27FC236}">
                  <a16:creationId xmlns:a16="http://schemas.microsoft.com/office/drawing/2014/main" id="{CA49CF48-A0ED-413C-B0E6-27EB619F34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5952" y="4769256"/>
              <a:ext cx="2753443" cy="1895681"/>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DAI · Shaping a more livable world">
              <a:extLst>
                <a:ext uri="{FF2B5EF4-FFF2-40B4-BE49-F238E27FC236}">
                  <a16:creationId xmlns:a16="http://schemas.microsoft.com/office/drawing/2014/main" id="{8DF72B20-7A17-4629-98CA-E00C20AD8A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915" b="35948"/>
            <a:stretch/>
          </p:blipFill>
          <p:spPr bwMode="auto">
            <a:xfrm>
              <a:off x="9542639" y="4678679"/>
              <a:ext cx="2032506" cy="4907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257CFF85-B944-43F9-A269-F23D9412B27C}"/>
              </a:ext>
            </a:extLst>
          </p:cNvPr>
          <p:cNvGrpSpPr/>
          <p:nvPr/>
        </p:nvGrpSpPr>
        <p:grpSpPr>
          <a:xfrm>
            <a:off x="1261177" y="4426641"/>
            <a:ext cx="4486221" cy="1449740"/>
            <a:chOff x="835869" y="4626582"/>
            <a:chExt cx="4486221" cy="1449740"/>
          </a:xfrm>
        </p:grpSpPr>
        <p:pic>
          <p:nvPicPr>
            <p:cNvPr id="3078" name="Picture 6" descr="BRAC (organisation) - Wikipedia">
              <a:extLst>
                <a:ext uri="{FF2B5EF4-FFF2-40B4-BE49-F238E27FC236}">
                  <a16:creationId xmlns:a16="http://schemas.microsoft.com/office/drawing/2014/main" id="{9B9DA263-930D-4502-985A-47BF109DA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69" y="4626582"/>
              <a:ext cx="1724247" cy="5747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ave the Children Logo Download Vector">
              <a:extLst>
                <a:ext uri="{FF2B5EF4-FFF2-40B4-BE49-F238E27FC236}">
                  <a16:creationId xmlns:a16="http://schemas.microsoft.com/office/drawing/2014/main" id="{0CB9E239-198F-43A3-A3F8-ADB5BE1990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7675" y="4738452"/>
              <a:ext cx="2274415" cy="4628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omms-fhi-360-logo-transparent-horizontal-color - The Water Institute at UNC">
              <a:extLst>
                <a:ext uri="{FF2B5EF4-FFF2-40B4-BE49-F238E27FC236}">
                  <a16:creationId xmlns:a16="http://schemas.microsoft.com/office/drawing/2014/main" id="{2CE912B7-BF02-4ABA-B7F1-DE2C0D095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8171" y="5347236"/>
              <a:ext cx="1414130" cy="62973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Near East Foundation (@NearEastFdn) | Twitter">
              <a:extLst>
                <a:ext uri="{FF2B5EF4-FFF2-40B4-BE49-F238E27FC236}">
                  <a16:creationId xmlns:a16="http://schemas.microsoft.com/office/drawing/2014/main" id="{787947D6-A6C3-4D77-8DC0-CC55D7FC1E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9913" y="5247880"/>
              <a:ext cx="828442" cy="8284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74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9"/>
            <a:ext cx="7583490" cy="899327"/>
          </a:xfrm>
        </p:spPr>
        <p:txBody>
          <a:bodyPr>
            <a:normAutofit/>
          </a:bodyPr>
          <a:lstStyle/>
          <a:p>
            <a:r>
              <a:rPr lang="en-US" sz="3600" b="1" dirty="0"/>
              <a:t>Industry Players and Processes</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5" name="Text Placeholder 4">
            <a:extLst>
              <a:ext uri="{FF2B5EF4-FFF2-40B4-BE49-F238E27FC236}">
                <a16:creationId xmlns:a16="http://schemas.microsoft.com/office/drawing/2014/main" id="{D04CD5F7-0355-4975-B8DE-95001CF17E39}"/>
              </a:ext>
            </a:extLst>
          </p:cNvPr>
          <p:cNvSpPr txBox="1">
            <a:spLocks/>
          </p:cNvSpPr>
          <p:nvPr/>
        </p:nvSpPr>
        <p:spPr>
          <a:xfrm>
            <a:off x="7099902" y="2393093"/>
            <a:ext cx="3909986"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Private Sector/CSR</a:t>
            </a:r>
          </a:p>
        </p:txBody>
      </p:sp>
      <p:sp>
        <p:nvSpPr>
          <p:cNvPr id="14" name="TextBox 13">
            <a:extLst>
              <a:ext uri="{FF2B5EF4-FFF2-40B4-BE49-F238E27FC236}">
                <a16:creationId xmlns:a16="http://schemas.microsoft.com/office/drawing/2014/main" id="{8063F922-884B-4AF2-B17E-B684E8D4BACD}"/>
              </a:ext>
            </a:extLst>
          </p:cNvPr>
          <p:cNvSpPr txBox="1"/>
          <p:nvPr/>
        </p:nvSpPr>
        <p:spPr>
          <a:xfrm>
            <a:off x="6405439" y="2904123"/>
            <a:ext cx="5392597" cy="1477328"/>
          </a:xfrm>
          <a:prstGeom prst="rect">
            <a:avLst/>
          </a:prstGeom>
          <a:noFill/>
        </p:spPr>
        <p:txBody>
          <a:bodyPr wrap="square" rtlCol="0">
            <a:spAutoFit/>
          </a:bodyPr>
          <a:lstStyle/>
          <a:p>
            <a:pPr algn="ctr"/>
            <a:r>
              <a:rPr lang="en-US" dirty="0"/>
              <a:t>Private sector businesses engaging with and funding development through corporate foundations, public private partnerships, and corporate social responsibility (CSR) engagements to increase positive brand recognition and gain tax advantages</a:t>
            </a:r>
          </a:p>
        </p:txBody>
      </p:sp>
      <p:sp>
        <p:nvSpPr>
          <p:cNvPr id="19" name="Text Placeholder 4">
            <a:extLst>
              <a:ext uri="{FF2B5EF4-FFF2-40B4-BE49-F238E27FC236}">
                <a16:creationId xmlns:a16="http://schemas.microsoft.com/office/drawing/2014/main" id="{23CABDEC-4170-4C95-AD3B-0C12C106F563}"/>
              </a:ext>
            </a:extLst>
          </p:cNvPr>
          <p:cNvSpPr txBox="1">
            <a:spLocks/>
          </p:cNvSpPr>
          <p:nvPr/>
        </p:nvSpPr>
        <p:spPr>
          <a:xfrm>
            <a:off x="976348" y="2388287"/>
            <a:ext cx="4266314" cy="596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u="sng" dirty="0"/>
              <a:t>Private Foundations</a:t>
            </a:r>
          </a:p>
        </p:txBody>
      </p:sp>
      <p:sp>
        <p:nvSpPr>
          <p:cNvPr id="20" name="TextBox 19">
            <a:extLst>
              <a:ext uri="{FF2B5EF4-FFF2-40B4-BE49-F238E27FC236}">
                <a16:creationId xmlns:a16="http://schemas.microsoft.com/office/drawing/2014/main" id="{B3CC804B-9FC7-436C-8B5D-4FA7952F4AA3}"/>
              </a:ext>
            </a:extLst>
          </p:cNvPr>
          <p:cNvSpPr txBox="1"/>
          <p:nvPr/>
        </p:nvSpPr>
        <p:spPr>
          <a:xfrm>
            <a:off x="715177" y="2904548"/>
            <a:ext cx="4774570" cy="923330"/>
          </a:xfrm>
          <a:prstGeom prst="rect">
            <a:avLst/>
          </a:prstGeom>
          <a:noFill/>
        </p:spPr>
        <p:txBody>
          <a:bodyPr wrap="square" rtlCol="0">
            <a:spAutoFit/>
          </a:bodyPr>
          <a:lstStyle/>
          <a:p>
            <a:pPr algn="ctr"/>
            <a:r>
              <a:rPr lang="en-US" dirty="0"/>
              <a:t>Funding comes from a single individual or family who may gain tax advantages; may do some implementation and provide grants</a:t>
            </a:r>
          </a:p>
        </p:txBody>
      </p:sp>
      <p:sp>
        <p:nvSpPr>
          <p:cNvPr id="12" name="AutoShape 4" descr="Home - Mastercard Foundation">
            <a:extLst>
              <a:ext uri="{FF2B5EF4-FFF2-40B4-BE49-F238E27FC236}">
                <a16:creationId xmlns:a16="http://schemas.microsoft.com/office/drawing/2014/main" id="{83EEE304-AB71-43FA-9B5E-3401F304C99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descr="Home - Mastercard Foundation">
            <a:extLst>
              <a:ext uri="{FF2B5EF4-FFF2-40B4-BE49-F238E27FC236}">
                <a16:creationId xmlns:a16="http://schemas.microsoft.com/office/drawing/2014/main" id="{F15489D6-DEA5-4CCC-AE8B-CA06B04F56A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a:extLst>
              <a:ext uri="{FF2B5EF4-FFF2-40B4-BE49-F238E27FC236}">
                <a16:creationId xmlns:a16="http://schemas.microsoft.com/office/drawing/2014/main" id="{DF15992B-8962-4265-A57D-DD8CF201E54A}"/>
              </a:ext>
            </a:extLst>
          </p:cNvPr>
          <p:cNvGrpSpPr/>
          <p:nvPr/>
        </p:nvGrpSpPr>
        <p:grpSpPr>
          <a:xfrm>
            <a:off x="1145349" y="4295663"/>
            <a:ext cx="4344398" cy="1530093"/>
            <a:chOff x="379582" y="4449339"/>
            <a:chExt cx="4344398" cy="1530093"/>
          </a:xfrm>
        </p:grpSpPr>
        <p:pic>
          <p:nvPicPr>
            <p:cNvPr id="21" name="Picture 12">
              <a:extLst>
                <a:ext uri="{FF2B5EF4-FFF2-40B4-BE49-F238E27FC236}">
                  <a16:creationId xmlns:a16="http://schemas.microsoft.com/office/drawing/2014/main" id="{BAB8C96B-2554-4736-851A-6183C2609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82" y="4635121"/>
              <a:ext cx="1883549" cy="3803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illiam and Flora Hewlett Foundation – ONA Industry Directory">
              <a:extLst>
                <a:ext uri="{FF2B5EF4-FFF2-40B4-BE49-F238E27FC236}">
                  <a16:creationId xmlns:a16="http://schemas.microsoft.com/office/drawing/2014/main" id="{2EFE237B-0CE4-4F3E-9A27-4F9098C84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0431" y="4449339"/>
              <a:ext cx="1883549" cy="7117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ord-foundation-logo - Center for Media and Social Impact">
              <a:extLst>
                <a:ext uri="{FF2B5EF4-FFF2-40B4-BE49-F238E27FC236}">
                  <a16:creationId xmlns:a16="http://schemas.microsoft.com/office/drawing/2014/main" id="{E2DC2C10-A878-44BA-A912-B1BD22F7D7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99" t="28157" r="8787" b="27513"/>
            <a:stretch/>
          </p:blipFill>
          <p:spPr bwMode="auto">
            <a:xfrm>
              <a:off x="1617686" y="5270559"/>
              <a:ext cx="2445490" cy="7088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2E5AC09-72A3-4DC3-BE62-974202A76E62}"/>
              </a:ext>
            </a:extLst>
          </p:cNvPr>
          <p:cNvGrpSpPr/>
          <p:nvPr/>
        </p:nvGrpSpPr>
        <p:grpSpPr>
          <a:xfrm>
            <a:off x="7025977" y="4571895"/>
            <a:ext cx="4609307" cy="1164142"/>
            <a:chOff x="7025977" y="4890873"/>
            <a:chExt cx="4609307" cy="1164142"/>
          </a:xfrm>
        </p:grpSpPr>
        <p:pic>
          <p:nvPicPr>
            <p:cNvPr id="4102" name="Picture 6" descr="Ford Fund">
              <a:extLst>
                <a:ext uri="{FF2B5EF4-FFF2-40B4-BE49-F238E27FC236}">
                  <a16:creationId xmlns:a16="http://schemas.microsoft.com/office/drawing/2014/main" id="{56D55FD9-FD1B-4003-AB4C-4AB0556C3D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4410" y="4890873"/>
              <a:ext cx="3295650" cy="31957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orporate Giving: The Walmart Foundation">
              <a:extLst>
                <a:ext uri="{FF2B5EF4-FFF2-40B4-BE49-F238E27FC236}">
                  <a16:creationId xmlns:a16="http://schemas.microsoft.com/office/drawing/2014/main" id="{44BCC623-FE80-45D1-9D4E-6F3B480C34D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775" t="24564" r="14947" b="23892"/>
            <a:stretch/>
          </p:blipFill>
          <p:spPr bwMode="auto">
            <a:xfrm>
              <a:off x="9466242" y="5251992"/>
              <a:ext cx="2169042" cy="80302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he LEGO Foundation">
              <a:extLst>
                <a:ext uri="{FF2B5EF4-FFF2-40B4-BE49-F238E27FC236}">
                  <a16:creationId xmlns:a16="http://schemas.microsoft.com/office/drawing/2014/main" id="{1698FADE-C65B-4B46-8D2B-57E94897C7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5977" y="5379688"/>
              <a:ext cx="2273968" cy="600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76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20F4-14C9-43A5-B591-DAB60A0929B7}"/>
              </a:ext>
            </a:extLst>
          </p:cNvPr>
          <p:cNvSpPr>
            <a:spLocks noGrp="1"/>
          </p:cNvSpPr>
          <p:nvPr>
            <p:ph type="title"/>
          </p:nvPr>
        </p:nvSpPr>
        <p:spPr>
          <a:xfrm>
            <a:off x="639345" y="129682"/>
            <a:ext cx="11360150" cy="4780547"/>
          </a:xfrm>
        </p:spPr>
        <p:txBody>
          <a:bodyPr>
            <a:normAutofit/>
          </a:bodyPr>
          <a:lstStyle/>
          <a:p>
            <a:r>
              <a:rPr lang="en-US" sz="6600" b="1" dirty="0">
                <a:solidFill>
                  <a:srgbClr val="401B5B"/>
                </a:solidFill>
              </a:rPr>
              <a:t>Angola: </a:t>
            </a:r>
            <a:br>
              <a:rPr lang="en-US" sz="6600" b="1" dirty="0">
                <a:solidFill>
                  <a:srgbClr val="401B5B"/>
                </a:solidFill>
              </a:rPr>
            </a:br>
            <a:r>
              <a:rPr lang="en-US" sz="6600" b="1" dirty="0">
                <a:solidFill>
                  <a:srgbClr val="401B5B"/>
                </a:solidFill>
              </a:rPr>
              <a:t>Country</a:t>
            </a:r>
            <a:r>
              <a:rPr lang="en-US" sz="6600" dirty="0"/>
              <a:t> </a:t>
            </a:r>
            <a:br>
              <a:rPr lang="en-US" sz="6600" dirty="0"/>
            </a:br>
            <a:r>
              <a:rPr lang="en-US" sz="6600" b="1" dirty="0">
                <a:solidFill>
                  <a:srgbClr val="401B5B"/>
                </a:solidFill>
              </a:rPr>
              <a:t>Overview</a:t>
            </a:r>
          </a:p>
        </p:txBody>
      </p:sp>
      <p:pic>
        <p:nvPicPr>
          <p:cNvPr id="4" name="Picture 3">
            <a:extLst>
              <a:ext uri="{FF2B5EF4-FFF2-40B4-BE49-F238E27FC236}">
                <a16:creationId xmlns:a16="http://schemas.microsoft.com/office/drawing/2014/main" id="{01E37077-C763-4CC0-B9B8-DF9F76FFB8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446" t="7396" r="42212" b="3081"/>
          <a:stretch/>
        </p:blipFill>
        <p:spPr>
          <a:xfrm>
            <a:off x="6096001" y="17387"/>
            <a:ext cx="6096000" cy="6823225"/>
          </a:xfrm>
          <a:prstGeom prst="rect">
            <a:avLst/>
          </a:prstGeom>
        </p:spPr>
      </p:pic>
    </p:spTree>
    <p:extLst>
      <p:ext uri="{BB962C8B-B14F-4D97-AF65-F5344CB8AC3E}">
        <p14:creationId xmlns:p14="http://schemas.microsoft.com/office/powerpoint/2010/main" val="147195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AA652-4E13-41C5-8C97-524624E60530}"/>
              </a:ext>
            </a:extLst>
          </p:cNvPr>
          <p:cNvSpPr>
            <a:spLocks noGrp="1"/>
          </p:cNvSpPr>
          <p:nvPr>
            <p:ph type="title"/>
          </p:nvPr>
        </p:nvSpPr>
        <p:spPr/>
        <p:txBody>
          <a:bodyPr>
            <a:normAutofit/>
          </a:bodyPr>
          <a:lstStyle/>
          <a:p>
            <a:r>
              <a:rPr lang="en-US" sz="6600" b="1" i="1" dirty="0">
                <a:solidFill>
                  <a:srgbClr val="401B5B"/>
                </a:solidFill>
              </a:rPr>
              <a:t>Implementing</a:t>
            </a:r>
            <a:r>
              <a:rPr lang="en-US" sz="6600" i="1" dirty="0"/>
              <a:t> </a:t>
            </a:r>
            <a:br>
              <a:rPr lang="en-US" sz="6600" i="1" dirty="0"/>
            </a:br>
            <a:r>
              <a:rPr lang="en-US" sz="6600" b="1" i="1" dirty="0">
                <a:solidFill>
                  <a:srgbClr val="401B5B"/>
                </a:solidFill>
              </a:rPr>
              <a:t>Inequality</a:t>
            </a:r>
          </a:p>
        </p:txBody>
      </p:sp>
      <p:pic>
        <p:nvPicPr>
          <p:cNvPr id="5" name="Picture 4">
            <a:extLst>
              <a:ext uri="{FF2B5EF4-FFF2-40B4-BE49-F238E27FC236}">
                <a16:creationId xmlns:a16="http://schemas.microsoft.com/office/drawing/2014/main" id="{A906D334-09A9-44AC-AB3E-73BE6BB983D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1729" r="15625" b="9639"/>
          <a:stretch/>
        </p:blipFill>
        <p:spPr>
          <a:xfrm>
            <a:off x="6095999" y="0"/>
            <a:ext cx="6096001" cy="6978316"/>
          </a:xfrm>
          <a:prstGeom prst="rect">
            <a:avLst/>
          </a:prstGeom>
        </p:spPr>
      </p:pic>
    </p:spTree>
    <p:extLst>
      <p:ext uri="{BB962C8B-B14F-4D97-AF65-F5344CB8AC3E}">
        <p14:creationId xmlns:p14="http://schemas.microsoft.com/office/powerpoint/2010/main" val="2169808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fontScale="92500" lnSpcReduction="10000"/>
          </a:bodyPr>
          <a:lstStyle/>
          <a:p>
            <a:r>
              <a:rPr lang="en-US" sz="3600" b="1" dirty="0"/>
              <a:t>Introduction</a:t>
            </a:r>
            <a:endParaRPr lang="en-US" sz="3600" dirty="0"/>
          </a:p>
          <a:p>
            <a:pPr marL="342900" indent="-342900">
              <a:buFont typeface="Arial" panose="020B0604020202020204" pitchFamily="34" charset="0"/>
              <a:buChar char="•"/>
            </a:pPr>
            <a:r>
              <a:rPr lang="en-US" sz="2700" dirty="0"/>
              <a:t>Follows the GGAP (“Good Governance in Angola Program”)</a:t>
            </a:r>
          </a:p>
          <a:p>
            <a:pPr marL="800100" lvl="1" indent="-342900">
              <a:buFont typeface="Arial" panose="020B0604020202020204" pitchFamily="34" charset="0"/>
              <a:buChar char="•"/>
            </a:pPr>
            <a:r>
              <a:rPr lang="en-US" sz="2400" dirty="0"/>
              <a:t>Implemented from 2007-2012</a:t>
            </a:r>
          </a:p>
          <a:p>
            <a:pPr marL="800100" lvl="1" indent="-342900">
              <a:buFont typeface="Arial" panose="020B0604020202020204" pitchFamily="34" charset="0"/>
              <a:buChar char="•"/>
            </a:pPr>
            <a:r>
              <a:rPr lang="en-US" sz="2400" dirty="0"/>
              <a:t>Goals:</a:t>
            </a:r>
          </a:p>
          <a:p>
            <a:pPr marL="1257300" lvl="2" indent="-342900">
              <a:buFont typeface="Arial" panose="020B0604020202020204" pitchFamily="34" charset="0"/>
              <a:buChar char="•"/>
            </a:pPr>
            <a:r>
              <a:rPr lang="en-US" sz="2300" dirty="0"/>
              <a:t>Improve capacity of local government</a:t>
            </a:r>
          </a:p>
          <a:p>
            <a:pPr marL="1257300" lvl="2" indent="-342900">
              <a:buFont typeface="Arial" panose="020B0604020202020204" pitchFamily="34" charset="0"/>
              <a:buChar char="•"/>
            </a:pPr>
            <a:r>
              <a:rPr lang="en-US" sz="2300" dirty="0"/>
              <a:t>Improve civic participation</a:t>
            </a:r>
          </a:p>
          <a:p>
            <a:pPr marL="342900" indent="-342900">
              <a:buFont typeface="Arial" panose="020B0604020202020204" pitchFamily="34" charset="0"/>
              <a:buChar char="•"/>
            </a:pPr>
            <a:r>
              <a:rPr lang="en-US" sz="2700" dirty="0"/>
              <a:t>Ethnographic research over 12 months</a:t>
            </a:r>
          </a:p>
          <a:p>
            <a:pPr marL="800100" lvl="1" indent="-342900">
              <a:buFont typeface="Arial" panose="020B0604020202020204" pitchFamily="34" charset="0"/>
              <a:buChar char="•"/>
            </a:pPr>
            <a:r>
              <a:rPr lang="en-US" sz="2400" dirty="0"/>
              <a:t>Participant observation</a:t>
            </a:r>
          </a:p>
          <a:p>
            <a:pPr marL="800100" lvl="1" indent="-342900">
              <a:buFont typeface="Arial" panose="020B0604020202020204" pitchFamily="34" charset="0"/>
              <a:buChar char="•"/>
            </a:pPr>
            <a:r>
              <a:rPr lang="en-US" sz="2400" dirty="0"/>
              <a:t>Interviews</a:t>
            </a:r>
          </a:p>
          <a:p>
            <a:pPr marL="800100" lvl="1" indent="-342900">
              <a:buFont typeface="Arial" panose="020B0604020202020204" pitchFamily="34" charset="0"/>
              <a:buChar char="•"/>
            </a:pPr>
            <a:endParaRPr lang="en-US" sz="2300" dirty="0"/>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5D9B3388-2D1C-4D20-8E98-E8F96D2FD4EF}"/>
              </a:ext>
            </a:extLst>
          </p:cNvPr>
          <p:cNvPicPr>
            <a:picLocks noChangeAspect="1"/>
          </p:cNvPicPr>
          <p:nvPr/>
        </p:nvPicPr>
        <p:blipFill>
          <a:blip r:embed="rId4">
            <a:extLst>
              <a:ext uri="{BEBA8EAE-BF5A-486C-A8C5-ECC9F3942E4B}">
                <a14:imgProps xmlns:a14="http://schemas.microsoft.com/office/drawing/2010/main">
                  <a14:imgLayer r:embed="rId5">
                    <a14:imgEffect>
                      <a14:saturation sat="130000"/>
                    </a14:imgEffect>
                  </a14:imgLayer>
                </a14:imgProps>
              </a:ext>
              <a:ext uri="{28A0092B-C50C-407E-A947-70E740481C1C}">
                <a14:useLocalDpi xmlns:a14="http://schemas.microsoft.com/office/drawing/2010/main" val="0"/>
              </a:ext>
            </a:extLst>
          </a:blip>
          <a:stretch>
            <a:fillRect/>
          </a:stretch>
        </p:blipFill>
        <p:spPr>
          <a:xfrm>
            <a:off x="8281829" y="1206500"/>
            <a:ext cx="2961482" cy="4445000"/>
          </a:xfrm>
          <a:prstGeom prst="rect">
            <a:avLst/>
          </a:prstGeom>
        </p:spPr>
      </p:pic>
    </p:spTree>
    <p:extLst>
      <p:ext uri="{BB962C8B-B14F-4D97-AF65-F5344CB8AC3E}">
        <p14:creationId xmlns:p14="http://schemas.microsoft.com/office/powerpoint/2010/main" val="137291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Key Concepts</a:t>
            </a:r>
            <a:endParaRPr lang="en-US" sz="3600" dirty="0"/>
          </a:p>
          <a:p>
            <a:pPr marL="342900" indent="-342900">
              <a:buFont typeface="Arial" panose="020B0604020202020204" pitchFamily="34" charset="0"/>
              <a:buChar char="•"/>
            </a:pPr>
            <a:r>
              <a:rPr lang="en-US" sz="2500" dirty="0"/>
              <a:t>Development encounter</a:t>
            </a:r>
          </a:p>
          <a:p>
            <a:pPr marL="342900" indent="-342900">
              <a:buFont typeface="Arial" panose="020B0604020202020204" pitchFamily="34" charset="0"/>
              <a:buChar char="•"/>
            </a:pPr>
            <a:r>
              <a:rPr lang="en-US" sz="2500" i="1" dirty="0"/>
              <a:t>Implementariat</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0C7EF7E8-E403-4E19-B7AC-F832F465C0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8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6278809" y="1739900"/>
            <a:ext cx="5080813" cy="3378200"/>
          </a:xfrm>
          <a:prstGeom prst="rect">
            <a:avLst/>
          </a:prstGeom>
        </p:spPr>
      </p:pic>
    </p:spTree>
    <p:extLst>
      <p:ext uri="{BB962C8B-B14F-4D97-AF65-F5344CB8AC3E}">
        <p14:creationId xmlns:p14="http://schemas.microsoft.com/office/powerpoint/2010/main" val="385194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Implementing Inequality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Additional Key Concepts</a:t>
            </a:r>
            <a:endParaRPr lang="en-US" sz="3600" dirty="0"/>
          </a:p>
          <a:p>
            <a:pPr marL="342900" indent="-342900">
              <a:buFont typeface="Arial" panose="020B0604020202020204" pitchFamily="34" charset="0"/>
              <a:buChar char="•"/>
            </a:pPr>
            <a:r>
              <a:rPr lang="en-US" sz="2500" dirty="0"/>
              <a:t>Audit culture</a:t>
            </a:r>
          </a:p>
          <a:p>
            <a:pPr marL="342900" indent="-342900">
              <a:buFont typeface="Arial" panose="020B0604020202020204" pitchFamily="34" charset="0"/>
              <a:buChar char="•"/>
            </a:pPr>
            <a:r>
              <a:rPr lang="en-US" sz="2500" dirty="0"/>
              <a:t>Development hierarchies</a:t>
            </a:r>
          </a:p>
          <a:p>
            <a:pPr marL="342900" indent="-342900">
              <a:buFont typeface="Arial" panose="020B0604020202020204" pitchFamily="34" charset="0"/>
              <a:buChar char="•"/>
            </a:pPr>
            <a:r>
              <a:rPr lang="en-US" sz="2500" dirty="0"/>
              <a:t>Imagination work</a:t>
            </a:r>
          </a:p>
          <a:p>
            <a:pPr marL="342900" indent="-342900">
              <a:buFont typeface="Arial" panose="020B0604020202020204" pitchFamily="34" charset="0"/>
              <a:buChar char="•"/>
            </a:pPr>
            <a:r>
              <a:rPr lang="en-US" sz="2500" dirty="0"/>
              <a:t>Interpretive labor </a:t>
            </a:r>
          </a:p>
          <a:p>
            <a:pPr marL="342900" indent="-342900">
              <a:buFont typeface="Arial" panose="020B0604020202020204" pitchFamily="34" charset="0"/>
              <a:buChar char="•"/>
            </a:pPr>
            <a:r>
              <a:rPr lang="en-US" sz="2500" dirty="0" err="1"/>
              <a:t>Praxiscape</a:t>
            </a:r>
            <a:endParaRPr lang="en-US" sz="25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
        <p:nvSpPr>
          <p:cNvPr id="6" name="TextBox 5">
            <a:extLst>
              <a:ext uri="{FF2B5EF4-FFF2-40B4-BE49-F238E27FC236}">
                <a16:creationId xmlns:a16="http://schemas.microsoft.com/office/drawing/2014/main" id="{A920A5EE-5E9B-4259-8176-835ECB89EC34}"/>
              </a:ext>
            </a:extLst>
          </p:cNvPr>
          <p:cNvSpPr txBox="1"/>
          <p:nvPr/>
        </p:nvSpPr>
        <p:spPr>
          <a:xfrm>
            <a:off x="6069011" y="2242281"/>
            <a:ext cx="6096000" cy="2336537"/>
          </a:xfrm>
          <a:prstGeom prst="rect">
            <a:avLst/>
          </a:prstGeom>
          <a:noFill/>
        </p:spPr>
        <p:txBody>
          <a:bodyPr wrap="square">
            <a:spAutoFit/>
          </a:bodyPr>
          <a:lstStyle/>
          <a:p>
            <a:pPr marL="342900" indent="-342900">
              <a:lnSpc>
                <a:spcPct val="90000"/>
              </a:lnSpc>
              <a:spcBef>
                <a:spcPts val="1000"/>
              </a:spcBef>
              <a:buFont typeface="Arial" panose="020B0604020202020204" pitchFamily="34" charset="0"/>
              <a:buChar char="•"/>
            </a:pPr>
            <a:r>
              <a:rPr lang="en-US" sz="2500" dirty="0"/>
              <a:t>Principal-agent thinking</a:t>
            </a:r>
          </a:p>
          <a:p>
            <a:pPr marL="342900" indent="-342900">
              <a:lnSpc>
                <a:spcPct val="90000"/>
              </a:lnSpc>
              <a:spcBef>
                <a:spcPts val="1000"/>
              </a:spcBef>
              <a:buFont typeface="Arial" panose="020B0604020202020204" pitchFamily="34" charset="0"/>
              <a:buChar char="•"/>
            </a:pPr>
            <a:r>
              <a:rPr lang="en-US" sz="2500" dirty="0"/>
              <a:t>Shadow work</a:t>
            </a:r>
          </a:p>
          <a:p>
            <a:pPr marL="342900" indent="-342900">
              <a:lnSpc>
                <a:spcPct val="90000"/>
              </a:lnSpc>
              <a:spcBef>
                <a:spcPts val="1000"/>
              </a:spcBef>
              <a:buFont typeface="Arial" panose="020B0604020202020204" pitchFamily="34" charset="0"/>
              <a:buChar char="•"/>
            </a:pPr>
            <a:r>
              <a:rPr lang="en-US" sz="2500" dirty="0"/>
              <a:t>Social/relational work</a:t>
            </a:r>
          </a:p>
          <a:p>
            <a:pPr marL="342900" indent="-342900">
              <a:lnSpc>
                <a:spcPct val="90000"/>
              </a:lnSpc>
              <a:spcBef>
                <a:spcPts val="1000"/>
              </a:spcBef>
              <a:buFont typeface="Arial" panose="020B0604020202020204" pitchFamily="34" charset="0"/>
              <a:buChar char="•"/>
            </a:pPr>
            <a:r>
              <a:rPr lang="en-US" sz="2500" dirty="0"/>
              <a:t>Street-level bureaucracy</a:t>
            </a:r>
          </a:p>
          <a:p>
            <a:pPr marL="342900" indent="-342900">
              <a:lnSpc>
                <a:spcPct val="90000"/>
              </a:lnSpc>
              <a:spcBef>
                <a:spcPts val="1000"/>
              </a:spcBef>
              <a:buFont typeface="Arial" panose="020B0604020202020204" pitchFamily="34" charset="0"/>
              <a:buChar char="•"/>
            </a:pPr>
            <a:r>
              <a:rPr lang="en-US" sz="2500" dirty="0"/>
              <a:t>Structural violence</a:t>
            </a:r>
          </a:p>
        </p:txBody>
      </p:sp>
    </p:spTree>
    <p:extLst>
      <p:ext uri="{BB962C8B-B14F-4D97-AF65-F5344CB8AC3E}">
        <p14:creationId xmlns:p14="http://schemas.microsoft.com/office/powerpoint/2010/main" val="376126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7884052" cy="753644"/>
          </a:xfrm>
        </p:spPr>
        <p:txBody>
          <a:bodyPr>
            <a:normAutofit fontScale="90000"/>
          </a:bodyPr>
          <a:lstStyle/>
          <a:p>
            <a:r>
              <a:rPr lang="en-US" sz="6000" b="1" dirty="0">
                <a:solidFill>
                  <a:srgbClr val="401B5B"/>
                </a:solidFill>
              </a:rPr>
              <a:t>Discussion</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0" y="1620588"/>
            <a:ext cx="10199689" cy="4298949"/>
          </a:xfrm>
        </p:spPr>
        <p:txBody>
          <a:bodyPr>
            <a:normAutofit/>
          </a:bodyPr>
          <a:lstStyle/>
          <a:p>
            <a:pPr marL="742950" indent="-742950">
              <a:buAutoNum type="arabicPeriod"/>
            </a:pPr>
            <a:r>
              <a:rPr lang="en-US" sz="3600" dirty="0"/>
              <a:t>What do you think are the world’s biggest development challenges today? </a:t>
            </a:r>
          </a:p>
          <a:p>
            <a:pPr marL="742950" indent="-742950">
              <a:buAutoNum type="arabicPeriod"/>
            </a:pPr>
            <a:endParaRPr lang="en-US" sz="3600" b="1" dirty="0"/>
          </a:p>
          <a:p>
            <a:pPr marL="742950" indent="-742950">
              <a:buAutoNum type="arabicPeriod"/>
            </a:pPr>
            <a:r>
              <a:rPr lang="en-US" sz="3600" dirty="0"/>
              <a:t>What actions can address these challenges?</a:t>
            </a:r>
          </a:p>
          <a:p>
            <a:pPr marL="742950" indent="-742950">
              <a:buAutoNum type="arabicPeriod"/>
            </a:pPr>
            <a:endParaRPr lang="en-US" sz="3600" b="1" dirty="0"/>
          </a:p>
          <a:p>
            <a:pPr marL="742950" indent="-742950">
              <a:buAutoNum type="arabicPeriod"/>
            </a:pPr>
            <a:r>
              <a:rPr lang="en-US" sz="3600" dirty="0"/>
              <a:t>Who do you think should be involved in development interventions and why?</a:t>
            </a:r>
            <a:endParaRPr lang="en-US" sz="27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spTree>
    <p:extLst>
      <p:ext uri="{BB962C8B-B14F-4D97-AF65-F5344CB8AC3E}">
        <p14:creationId xmlns:p14="http://schemas.microsoft.com/office/powerpoint/2010/main" val="84086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Country Overview</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Geography</a:t>
            </a:r>
            <a:endParaRPr lang="en-US" sz="4000" dirty="0"/>
          </a:p>
          <a:p>
            <a:pPr marL="342900" indent="-342900">
              <a:buFont typeface="Arial" panose="020B0604020202020204" pitchFamily="34" charset="0"/>
              <a:buChar char="•"/>
            </a:pPr>
            <a:r>
              <a:rPr lang="en-US" sz="2500" dirty="0"/>
              <a:t>Capital: Luanda</a:t>
            </a:r>
          </a:p>
          <a:p>
            <a:pPr marL="342900" indent="-342900">
              <a:buFont typeface="Arial" panose="020B0604020202020204" pitchFamily="34" charset="0"/>
              <a:buChar char="•"/>
            </a:pPr>
            <a:r>
              <a:rPr lang="en-US" sz="2500" dirty="0"/>
              <a:t>18 provinces</a:t>
            </a:r>
          </a:p>
          <a:p>
            <a:pPr marL="342900" indent="-342900">
              <a:buFont typeface="Arial" panose="020B0604020202020204" pitchFamily="34" charset="0"/>
              <a:buChar char="•"/>
            </a:pPr>
            <a:r>
              <a:rPr lang="en-US" sz="2500" dirty="0"/>
              <a:t>Cabinda province is an enclave separated by DRC</a:t>
            </a:r>
          </a:p>
          <a:p>
            <a:pPr marL="342900" indent="-342900">
              <a:buFont typeface="Arial" panose="020B0604020202020204" pitchFamily="34" charset="0"/>
              <a:buChar char="•"/>
            </a:pPr>
            <a:r>
              <a:rPr lang="en-US" sz="2500" dirty="0"/>
              <a:t>Most people live in the western half of the country</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46E07460-2CC8-43AE-BAB6-8C485F539DB3}"/>
              </a:ext>
            </a:extLst>
          </p:cNvPr>
          <p:cNvPicPr>
            <a:picLocks noChangeAspect="1"/>
          </p:cNvPicPr>
          <p:nvPr/>
        </p:nvPicPr>
        <p:blipFill>
          <a:blip r:embed="rId3"/>
          <a:stretch>
            <a:fillRect/>
          </a:stretch>
        </p:blipFill>
        <p:spPr>
          <a:xfrm>
            <a:off x="6668725" y="3558106"/>
            <a:ext cx="2151950" cy="2521949"/>
          </a:xfrm>
          <a:prstGeom prst="rect">
            <a:avLst/>
          </a:prstGeom>
        </p:spPr>
      </p:pic>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4">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12" name="Picture 11">
            <a:extLst>
              <a:ext uri="{FF2B5EF4-FFF2-40B4-BE49-F238E27FC236}">
                <a16:creationId xmlns:a16="http://schemas.microsoft.com/office/drawing/2014/main" id="{0A68E4EF-3A4A-43D1-9CFC-566CD7BE4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2185" y="526855"/>
            <a:ext cx="2231334" cy="2521949"/>
          </a:xfrm>
          <a:prstGeom prst="rect">
            <a:avLst/>
          </a:prstGeom>
        </p:spPr>
      </p:pic>
      <p:pic>
        <p:nvPicPr>
          <p:cNvPr id="14" name="Picture 13">
            <a:extLst>
              <a:ext uri="{FF2B5EF4-FFF2-40B4-BE49-F238E27FC236}">
                <a16:creationId xmlns:a16="http://schemas.microsoft.com/office/drawing/2014/main" id="{C5496E76-E6C5-4A36-9F40-574BBF473778}"/>
              </a:ext>
            </a:extLst>
          </p:cNvPr>
          <p:cNvPicPr>
            <a:picLocks noChangeAspect="1"/>
          </p:cNvPicPr>
          <p:nvPr/>
        </p:nvPicPr>
        <p:blipFill rotWithShape="1">
          <a:blip r:embed="rId6">
            <a:extLst>
              <a:ext uri="{28A0092B-C50C-407E-A947-70E740481C1C}">
                <a14:useLocalDpi xmlns:a14="http://schemas.microsoft.com/office/drawing/2010/main" val="0"/>
              </a:ext>
            </a:extLst>
          </a:blip>
          <a:srcRect l="40763" t="27666" r="31487" b="14968"/>
          <a:stretch/>
        </p:blipFill>
        <p:spPr>
          <a:xfrm>
            <a:off x="6653232" y="652400"/>
            <a:ext cx="2151949" cy="2396404"/>
          </a:xfrm>
          <a:prstGeom prst="rect">
            <a:avLst/>
          </a:prstGeom>
        </p:spPr>
      </p:pic>
      <p:pic>
        <p:nvPicPr>
          <p:cNvPr id="8" name="Picture 7">
            <a:extLst>
              <a:ext uri="{FF2B5EF4-FFF2-40B4-BE49-F238E27FC236}">
                <a16:creationId xmlns:a16="http://schemas.microsoft.com/office/drawing/2014/main" id="{8522CE2F-D21E-486D-9AC0-0FB25750EC37}"/>
              </a:ext>
            </a:extLst>
          </p:cNvPr>
          <p:cNvPicPr>
            <a:picLocks noChangeAspect="1"/>
          </p:cNvPicPr>
          <p:nvPr/>
        </p:nvPicPr>
        <p:blipFill rotWithShape="1">
          <a:blip r:embed="rId7">
            <a:extLst>
              <a:ext uri="{28A0092B-C50C-407E-A947-70E740481C1C}">
                <a14:useLocalDpi xmlns:a14="http://schemas.microsoft.com/office/drawing/2010/main" val="0"/>
              </a:ext>
            </a:extLst>
          </a:blip>
          <a:srcRect l="2649" t="5710" r="3175"/>
          <a:stretch/>
        </p:blipFill>
        <p:spPr>
          <a:xfrm>
            <a:off x="9262075" y="4059237"/>
            <a:ext cx="2561444" cy="1709738"/>
          </a:xfrm>
          <a:prstGeom prst="rect">
            <a:avLst/>
          </a:prstGeom>
        </p:spPr>
      </p:pic>
    </p:spTree>
    <p:extLst>
      <p:ext uri="{BB962C8B-B14F-4D97-AF65-F5344CB8AC3E}">
        <p14:creationId xmlns:p14="http://schemas.microsoft.com/office/powerpoint/2010/main" val="408102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Country Overview</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fontScale="92500"/>
          </a:bodyPr>
          <a:lstStyle/>
          <a:p>
            <a:r>
              <a:rPr lang="en-US" sz="3600" b="1" dirty="0"/>
              <a:t>People</a:t>
            </a:r>
            <a:endParaRPr lang="en-US" sz="4000" dirty="0"/>
          </a:p>
          <a:p>
            <a:pPr marL="342900" indent="-342900">
              <a:buFont typeface="Arial" panose="020B0604020202020204" pitchFamily="34" charset="0"/>
              <a:buChar char="•"/>
            </a:pPr>
            <a:r>
              <a:rPr lang="en-US" sz="2700" dirty="0"/>
              <a:t>Official language: Portuguese</a:t>
            </a:r>
          </a:p>
          <a:p>
            <a:pPr marL="800100" lvl="1" indent="-342900">
              <a:buFont typeface="Arial" panose="020B0604020202020204" pitchFamily="34" charset="0"/>
              <a:buChar char="•"/>
            </a:pPr>
            <a:r>
              <a:rPr lang="en-US" sz="2400" dirty="0"/>
              <a:t>Also: Umbundu, Kikongo, Kimbundu, Chokwe, &amp; more</a:t>
            </a:r>
          </a:p>
          <a:p>
            <a:pPr marL="342900" indent="-342900">
              <a:buFont typeface="Arial" panose="020B0604020202020204" pitchFamily="34" charset="0"/>
              <a:buChar char="•"/>
            </a:pPr>
            <a:r>
              <a:rPr lang="en-US" sz="2700" dirty="0"/>
              <a:t>Population: 33.6 million</a:t>
            </a:r>
          </a:p>
          <a:p>
            <a:pPr marL="800100" lvl="1" indent="-342900">
              <a:buFont typeface="Arial" panose="020B0604020202020204" pitchFamily="34" charset="0"/>
              <a:buChar char="•"/>
            </a:pPr>
            <a:r>
              <a:rPr lang="en-US" sz="2400" dirty="0"/>
              <a:t>Average age of 15.9</a:t>
            </a:r>
          </a:p>
          <a:p>
            <a:pPr marL="342900" indent="-342900">
              <a:buFont typeface="Arial" panose="020B0604020202020204" pitchFamily="34" charset="0"/>
              <a:buChar char="•"/>
            </a:pPr>
            <a:r>
              <a:rPr lang="en-US" sz="2700" dirty="0"/>
              <a:t>Key ethnic groups include Ovimbundu, Kimbundu, </a:t>
            </a:r>
            <a:r>
              <a:rPr lang="en-US" sz="2700" dirty="0" err="1"/>
              <a:t>Bakongo</a:t>
            </a:r>
            <a:endParaRPr lang="en-US" sz="2700" dirty="0"/>
          </a:p>
          <a:p>
            <a:pPr marL="342900" indent="-342900">
              <a:buFont typeface="Arial" panose="020B0604020202020204" pitchFamily="34" charset="0"/>
              <a:buChar char="•"/>
            </a:pPr>
            <a:r>
              <a:rPr lang="en-US" sz="2700" dirty="0"/>
              <a:t>Religion: Roman Catholic, Protestant</a:t>
            </a: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Placeholder 5">
            <a:extLst>
              <a:ext uri="{FF2B5EF4-FFF2-40B4-BE49-F238E27FC236}">
                <a16:creationId xmlns:a16="http://schemas.microsoft.com/office/drawing/2014/main" id="{F0B55389-180D-4C16-9EB9-BAE6FA96CF63}"/>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7897" t="15833" r="7897" b="1"/>
          <a:stretch/>
        </p:blipFill>
        <p:spPr>
          <a:xfrm>
            <a:off x="6326189" y="1757790"/>
            <a:ext cx="5029200" cy="3342420"/>
          </a:xfrm>
        </p:spPr>
      </p:pic>
    </p:spTree>
    <p:extLst>
      <p:ext uri="{BB962C8B-B14F-4D97-AF65-F5344CB8AC3E}">
        <p14:creationId xmlns:p14="http://schemas.microsoft.com/office/powerpoint/2010/main" val="11082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Country Overview</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556374"/>
          </a:xfrm>
        </p:spPr>
        <p:txBody>
          <a:bodyPr>
            <a:normAutofit fontScale="77500" lnSpcReduction="20000"/>
          </a:bodyPr>
          <a:lstStyle/>
          <a:p>
            <a:r>
              <a:rPr lang="en-US" sz="4200" b="1" dirty="0"/>
              <a:t>Economy</a:t>
            </a:r>
            <a:endParaRPr lang="en-US" sz="4000" dirty="0"/>
          </a:p>
          <a:p>
            <a:pPr marL="342900" indent="-342900">
              <a:buFont typeface="Arial" panose="020B0604020202020204" pitchFamily="34" charset="0"/>
              <a:buChar char="•"/>
            </a:pPr>
            <a:r>
              <a:rPr lang="en-US" sz="3200" dirty="0"/>
              <a:t>Driven by oil and supporting activities:</a:t>
            </a:r>
          </a:p>
          <a:p>
            <a:pPr marL="800100" lvl="1" indent="-342900">
              <a:buFont typeface="Arial" panose="020B0604020202020204" pitchFamily="34" charset="0"/>
              <a:buChar char="•"/>
            </a:pPr>
            <a:r>
              <a:rPr lang="en-US" sz="2800" dirty="0"/>
              <a:t>50% of GDP</a:t>
            </a:r>
          </a:p>
          <a:p>
            <a:pPr marL="800100" lvl="1" indent="-342900">
              <a:buFont typeface="Arial" panose="020B0604020202020204" pitchFamily="34" charset="0"/>
              <a:buChar char="•"/>
            </a:pPr>
            <a:r>
              <a:rPr lang="en-US" sz="2800" dirty="0"/>
              <a:t>70% government revenue</a:t>
            </a:r>
          </a:p>
          <a:p>
            <a:pPr marL="800100" lvl="1" indent="-342900">
              <a:buFont typeface="Arial" panose="020B0604020202020204" pitchFamily="34" charset="0"/>
              <a:buChar char="•"/>
            </a:pPr>
            <a:r>
              <a:rPr lang="en-US" sz="2800" dirty="0"/>
              <a:t>90% of exports</a:t>
            </a:r>
          </a:p>
          <a:p>
            <a:pPr marL="342900" indent="-342900">
              <a:buFont typeface="Arial" panose="020B0604020202020204" pitchFamily="34" charset="0"/>
              <a:buChar char="•"/>
            </a:pPr>
            <a:r>
              <a:rPr lang="en-US" sz="3200" dirty="0"/>
              <a:t>GPD per capita is $6,670 (2019 est.)</a:t>
            </a:r>
          </a:p>
          <a:p>
            <a:pPr marL="800100" lvl="1" indent="-342900">
              <a:buFont typeface="Arial" panose="020B0604020202020204" pitchFamily="34" charset="0"/>
              <a:buChar char="•"/>
            </a:pPr>
            <a:r>
              <a:rPr lang="en-US" sz="3000" dirty="0"/>
              <a:t>49.9% of population lives on less than $1.90/day (2018)</a:t>
            </a:r>
          </a:p>
          <a:p>
            <a:pPr marL="342900" indent="-342900">
              <a:buFont typeface="Arial" panose="020B0604020202020204" pitchFamily="34" charset="0"/>
              <a:buChar char="•"/>
            </a:pPr>
            <a:r>
              <a:rPr lang="en-US" sz="3200" dirty="0"/>
              <a:t>85% of labor force in agriculture</a:t>
            </a:r>
          </a:p>
          <a:p>
            <a:pPr marL="342900" indent="-342900">
              <a:buFont typeface="Arial" panose="020B0604020202020204" pitchFamily="34" charset="0"/>
              <a:buChar char="•"/>
            </a:pPr>
            <a:r>
              <a:rPr lang="en-US" sz="3200" dirty="0"/>
              <a:t>Currency: Kwanza</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100A9112-9713-4977-B7F4-73BAC826E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189" y="1757058"/>
            <a:ext cx="5029200" cy="3343883"/>
          </a:xfrm>
          <a:prstGeom prst="rect">
            <a:avLst/>
          </a:prstGeom>
        </p:spPr>
      </p:pic>
    </p:spTree>
    <p:extLst>
      <p:ext uri="{BB962C8B-B14F-4D97-AF65-F5344CB8AC3E}">
        <p14:creationId xmlns:p14="http://schemas.microsoft.com/office/powerpoint/2010/main" val="18081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Country Overview</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Government &amp; Politics</a:t>
            </a:r>
            <a:endParaRPr lang="en-US" sz="3600" dirty="0"/>
          </a:p>
          <a:p>
            <a:pPr marL="342900" indent="-342900">
              <a:buFont typeface="Arial" panose="020B0604020202020204" pitchFamily="34" charset="0"/>
              <a:buChar char="•"/>
            </a:pPr>
            <a:r>
              <a:rPr lang="en-US" sz="2500" dirty="0"/>
              <a:t>Government: Presidential republic</a:t>
            </a:r>
          </a:p>
          <a:p>
            <a:pPr marL="342900" indent="-342900">
              <a:buFont typeface="Arial" panose="020B0604020202020204" pitchFamily="34" charset="0"/>
              <a:buChar char="•"/>
            </a:pPr>
            <a:r>
              <a:rPr lang="en-US" sz="2500" dirty="0"/>
              <a:t>Head of Government: President João Manuel Gonçalves Lourenço (MPLA)</a:t>
            </a:r>
          </a:p>
          <a:p>
            <a:pPr marL="342900" indent="-342900">
              <a:buFont typeface="Arial" panose="020B0604020202020204" pitchFamily="34" charset="0"/>
              <a:buChar char="•"/>
            </a:pPr>
            <a:r>
              <a:rPr lang="en-US" sz="2500" dirty="0"/>
              <a:t>MPLA and UNITA remain largest political parties</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891855CB-3396-4151-BF9A-4BF2DEA248B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6326189" y="1757058"/>
            <a:ext cx="5029200" cy="3343883"/>
          </a:xfrm>
          <a:prstGeom prst="rect">
            <a:avLst/>
          </a:prstGeom>
        </p:spPr>
      </p:pic>
    </p:spTree>
    <p:extLst>
      <p:ext uri="{BB962C8B-B14F-4D97-AF65-F5344CB8AC3E}">
        <p14:creationId xmlns:p14="http://schemas.microsoft.com/office/powerpoint/2010/main" val="77239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D1F32E-88EF-455B-B6DA-5013F372A993}"/>
              </a:ext>
            </a:extLst>
          </p:cNvPr>
          <p:cNvPicPr>
            <a:picLocks noChangeAspect="1"/>
          </p:cNvPicPr>
          <p:nvPr/>
        </p:nvPicPr>
        <p:blipFill rotWithShape="1">
          <a:blip r:embed="rId3">
            <a:extLst>
              <a:ext uri="{28A0092B-C50C-407E-A947-70E740481C1C}">
                <a14:useLocalDpi xmlns:a14="http://schemas.microsoft.com/office/drawing/2010/main" val="0"/>
              </a:ext>
            </a:extLst>
          </a:blip>
          <a:srcRect l="1" r="43113"/>
          <a:stretch/>
        </p:blipFill>
        <p:spPr>
          <a:xfrm>
            <a:off x="6089650" y="-292894"/>
            <a:ext cx="6102350" cy="7150894"/>
          </a:xfrm>
          <a:prstGeom prst="rect">
            <a:avLst/>
          </a:prstGeom>
        </p:spPr>
      </p:pic>
      <p:sp>
        <p:nvSpPr>
          <p:cNvPr id="2" name="Title 1">
            <a:extLst>
              <a:ext uri="{FF2B5EF4-FFF2-40B4-BE49-F238E27FC236}">
                <a16:creationId xmlns:a16="http://schemas.microsoft.com/office/drawing/2014/main" id="{7D3AA652-4E13-41C5-8C97-524624E60530}"/>
              </a:ext>
            </a:extLst>
          </p:cNvPr>
          <p:cNvSpPr>
            <a:spLocks noGrp="1"/>
          </p:cNvSpPr>
          <p:nvPr>
            <p:ph type="title"/>
          </p:nvPr>
        </p:nvSpPr>
        <p:spPr/>
        <p:txBody>
          <a:bodyPr>
            <a:normAutofit/>
          </a:bodyPr>
          <a:lstStyle/>
          <a:p>
            <a:r>
              <a:rPr lang="en-US" sz="6600" b="1" dirty="0">
                <a:solidFill>
                  <a:srgbClr val="401B5B"/>
                </a:solidFill>
              </a:rPr>
              <a:t>Angola: </a:t>
            </a:r>
            <a:br>
              <a:rPr lang="en-US" sz="6600" b="1" dirty="0">
                <a:solidFill>
                  <a:srgbClr val="401B5B"/>
                </a:solidFill>
              </a:rPr>
            </a:br>
            <a:r>
              <a:rPr lang="en-US" sz="6600" b="1" dirty="0">
                <a:solidFill>
                  <a:srgbClr val="401B5B"/>
                </a:solidFill>
              </a:rPr>
              <a:t>History</a:t>
            </a:r>
          </a:p>
        </p:txBody>
      </p:sp>
    </p:spTree>
    <p:extLst>
      <p:ext uri="{BB962C8B-B14F-4D97-AF65-F5344CB8AC3E}">
        <p14:creationId xmlns:p14="http://schemas.microsoft.com/office/powerpoint/2010/main" val="247483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Early History</a:t>
            </a:r>
            <a:endParaRPr lang="en-US" sz="3600" dirty="0"/>
          </a:p>
          <a:p>
            <a:pPr marL="342900" indent="-342900">
              <a:buFont typeface="Arial" panose="020B0604020202020204" pitchFamily="34" charset="0"/>
              <a:buChar char="•"/>
            </a:pPr>
            <a:r>
              <a:rPr lang="en-US" sz="2500" dirty="0"/>
              <a:t>San hunter-gatherers</a:t>
            </a:r>
          </a:p>
          <a:p>
            <a:pPr marL="342900" indent="-342900">
              <a:buFont typeface="Arial" panose="020B0604020202020204" pitchFamily="34" charset="0"/>
              <a:buChar char="•"/>
            </a:pPr>
            <a:r>
              <a:rPr lang="en-US" sz="2500" dirty="0"/>
              <a:t>Bantu speakers</a:t>
            </a:r>
          </a:p>
          <a:p>
            <a:pPr marL="342900" indent="-342900">
              <a:buFont typeface="Arial" panose="020B0604020202020204" pitchFamily="34" charset="0"/>
              <a:buChar char="•"/>
            </a:pPr>
            <a:r>
              <a:rPr lang="en-US" sz="2500" dirty="0"/>
              <a:t>Kingdom of Kongo</a:t>
            </a:r>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2C091500-D34B-4BD5-B729-E9920C522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189" y="1757061"/>
            <a:ext cx="5029200" cy="3343877"/>
          </a:xfrm>
          <a:prstGeom prst="rect">
            <a:avLst/>
          </a:prstGeom>
        </p:spPr>
      </p:pic>
    </p:spTree>
    <p:extLst>
      <p:ext uri="{BB962C8B-B14F-4D97-AF65-F5344CB8AC3E}">
        <p14:creationId xmlns:p14="http://schemas.microsoft.com/office/powerpoint/2010/main" val="127084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D42-01B7-4642-9D01-CBD468B9DFE9}"/>
              </a:ext>
            </a:extLst>
          </p:cNvPr>
          <p:cNvSpPr>
            <a:spLocks noGrp="1"/>
          </p:cNvSpPr>
          <p:nvPr>
            <p:ph type="title"/>
          </p:nvPr>
        </p:nvSpPr>
        <p:spPr>
          <a:xfrm>
            <a:off x="667281" y="794196"/>
            <a:ext cx="5403768" cy="753644"/>
          </a:xfrm>
        </p:spPr>
        <p:txBody>
          <a:bodyPr>
            <a:normAutofit fontScale="90000"/>
          </a:bodyPr>
          <a:lstStyle/>
          <a:p>
            <a:r>
              <a:rPr lang="en-US" sz="6000" b="1" dirty="0">
                <a:solidFill>
                  <a:srgbClr val="401B5B"/>
                </a:solidFill>
              </a:rPr>
              <a:t>History</a:t>
            </a:r>
          </a:p>
        </p:txBody>
      </p:sp>
      <p:sp>
        <p:nvSpPr>
          <p:cNvPr id="4" name="Text Placeholder 3">
            <a:extLst>
              <a:ext uri="{FF2B5EF4-FFF2-40B4-BE49-F238E27FC236}">
                <a16:creationId xmlns:a16="http://schemas.microsoft.com/office/drawing/2014/main" id="{9F91DF60-1652-4595-BFBA-377B8F3A63CE}"/>
              </a:ext>
            </a:extLst>
          </p:cNvPr>
          <p:cNvSpPr>
            <a:spLocks noGrp="1"/>
          </p:cNvSpPr>
          <p:nvPr>
            <p:ph type="body" sz="half" idx="2"/>
          </p:nvPr>
        </p:nvSpPr>
        <p:spPr>
          <a:xfrm>
            <a:off x="836611" y="1620588"/>
            <a:ext cx="4874378" cy="4298949"/>
          </a:xfrm>
        </p:spPr>
        <p:txBody>
          <a:bodyPr>
            <a:normAutofit/>
          </a:bodyPr>
          <a:lstStyle/>
          <a:p>
            <a:r>
              <a:rPr lang="en-US" sz="3600" b="1" dirty="0"/>
              <a:t>Colonial History</a:t>
            </a:r>
            <a:endParaRPr lang="en-US" sz="3600" dirty="0"/>
          </a:p>
          <a:p>
            <a:pPr marL="342900" indent="-342900">
              <a:buFont typeface="Arial" panose="020B0604020202020204" pitchFamily="34" charset="0"/>
              <a:buChar char="•"/>
            </a:pPr>
            <a:r>
              <a:rPr lang="en-US" sz="2500" dirty="0"/>
              <a:t>1480s: Portuguese arrive</a:t>
            </a:r>
          </a:p>
          <a:p>
            <a:pPr marL="342900" indent="-342900">
              <a:buFont typeface="Arial" panose="020B0604020202020204" pitchFamily="34" charset="0"/>
              <a:buChar char="•"/>
            </a:pPr>
            <a:r>
              <a:rPr lang="en-US" sz="2500" dirty="0"/>
              <a:t>1836: Slave trade abolished</a:t>
            </a:r>
          </a:p>
          <a:p>
            <a:pPr marL="342900" indent="-342900">
              <a:buFont typeface="Arial" panose="020B0604020202020204" pitchFamily="34" charset="0"/>
              <a:buChar char="•"/>
            </a:pPr>
            <a:r>
              <a:rPr lang="en-US" sz="2500" dirty="0"/>
              <a:t>1974: Military coup in Portugal</a:t>
            </a:r>
          </a:p>
          <a:p>
            <a:pPr marL="342900" indent="-342900">
              <a:buFont typeface="Arial" panose="020B0604020202020204" pitchFamily="34" charset="0"/>
              <a:buChar char="•"/>
            </a:pPr>
            <a:r>
              <a:rPr lang="en-US" sz="2500" dirty="0"/>
              <a:t>1975: Independence from Portugal (November 11 is Independence Day)</a:t>
            </a:r>
          </a:p>
          <a:p>
            <a:pPr marL="342900" indent="-342900">
              <a:buFont typeface="Arial" panose="020B0604020202020204" pitchFamily="34" charset="0"/>
              <a:buChar char="•"/>
            </a:pPr>
            <a:endParaRPr lang="en-US" sz="2700" dirty="0"/>
          </a:p>
          <a:p>
            <a:pPr marL="800100" lvl="1" indent="-342900">
              <a:buFont typeface="Arial" panose="020B0604020202020204" pitchFamily="34" charset="0"/>
              <a:buChar char="•"/>
            </a:pPr>
            <a:endParaRPr lang="en-US" sz="3200" dirty="0"/>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FCAC6C3D-D628-4F0E-B924-320CFE15499F}"/>
              </a:ext>
            </a:extLst>
          </p:cNvPr>
          <p:cNvPicPr>
            <a:picLocks noChangeAspect="1"/>
          </p:cNvPicPr>
          <p:nvPr/>
        </p:nvPicPr>
        <p:blipFill rotWithShape="1">
          <a:blip r:embed="rId3">
            <a:extLst>
              <a:ext uri="{28A0092B-C50C-407E-A947-70E740481C1C}">
                <a14:useLocalDpi xmlns:a14="http://schemas.microsoft.com/office/drawing/2010/main" val="0"/>
              </a:ext>
            </a:extLst>
          </a:blip>
          <a:srcRect t="60898"/>
          <a:stretch/>
        </p:blipFill>
        <p:spPr>
          <a:xfrm>
            <a:off x="0" y="6176962"/>
            <a:ext cx="12192000" cy="681037"/>
          </a:xfrm>
          <a:prstGeom prst="rect">
            <a:avLst/>
          </a:prstGeom>
        </p:spPr>
      </p:pic>
      <p:pic>
        <p:nvPicPr>
          <p:cNvPr id="5" name="Picture 4">
            <a:extLst>
              <a:ext uri="{FF2B5EF4-FFF2-40B4-BE49-F238E27FC236}">
                <a16:creationId xmlns:a16="http://schemas.microsoft.com/office/drawing/2014/main" id="{864EBD28-2C1D-4833-971F-55DB9F14B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600" y="1793923"/>
            <a:ext cx="2871789" cy="3270153"/>
          </a:xfrm>
          <a:prstGeom prst="rect">
            <a:avLst/>
          </a:prstGeom>
        </p:spPr>
      </p:pic>
      <p:sp>
        <p:nvSpPr>
          <p:cNvPr id="6" name="TextBox 5">
            <a:extLst>
              <a:ext uri="{FF2B5EF4-FFF2-40B4-BE49-F238E27FC236}">
                <a16:creationId xmlns:a16="http://schemas.microsoft.com/office/drawing/2014/main" id="{5B3E5811-6140-4BCA-A72C-E929554035FB}"/>
              </a:ext>
            </a:extLst>
          </p:cNvPr>
          <p:cNvSpPr txBox="1"/>
          <p:nvPr/>
        </p:nvSpPr>
        <p:spPr>
          <a:xfrm>
            <a:off x="8613778" y="1403601"/>
            <a:ext cx="2741611" cy="523220"/>
          </a:xfrm>
          <a:prstGeom prst="rect">
            <a:avLst/>
          </a:prstGeom>
          <a:noFill/>
        </p:spPr>
        <p:txBody>
          <a:bodyPr wrap="square" rtlCol="0">
            <a:spAutoFit/>
          </a:bodyPr>
          <a:lstStyle/>
          <a:p>
            <a:r>
              <a:rPr lang="en-US" sz="2800" u="sng" dirty="0"/>
              <a:t>Lusophone Africa</a:t>
            </a:r>
          </a:p>
        </p:txBody>
      </p:sp>
    </p:spTree>
    <p:extLst>
      <p:ext uri="{BB962C8B-B14F-4D97-AF65-F5344CB8AC3E}">
        <p14:creationId xmlns:p14="http://schemas.microsoft.com/office/powerpoint/2010/main" val="231583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22435</TotalTime>
  <Words>3113</Words>
  <Application>Microsoft Office PowerPoint</Application>
  <PresentationFormat>Widescreen</PresentationFormat>
  <Paragraphs>292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Century Gothic</vt:lpstr>
      <vt:lpstr>GT America Extended</vt:lpstr>
      <vt:lpstr>MinionPro-Regular</vt:lpstr>
      <vt:lpstr>Mirai-Light</vt:lpstr>
      <vt:lpstr>Office Theme</vt:lpstr>
      <vt:lpstr>PowerPoint Presentation</vt:lpstr>
      <vt:lpstr>Angola:  Country  Overview</vt:lpstr>
      <vt:lpstr>Country Overview</vt:lpstr>
      <vt:lpstr>Country Overview</vt:lpstr>
      <vt:lpstr>Country Overview</vt:lpstr>
      <vt:lpstr>Country Overview</vt:lpstr>
      <vt:lpstr>Angola:  History</vt:lpstr>
      <vt:lpstr>History</vt:lpstr>
      <vt:lpstr>History</vt:lpstr>
      <vt:lpstr>History</vt:lpstr>
      <vt:lpstr>History</vt:lpstr>
      <vt:lpstr>History</vt:lpstr>
      <vt:lpstr>History</vt:lpstr>
      <vt:lpstr>The  Development  Industry</vt:lpstr>
      <vt:lpstr>Implementing Inequality</vt:lpstr>
      <vt:lpstr>Implementing Inequality</vt:lpstr>
      <vt:lpstr>Implementing Inequality</vt:lpstr>
      <vt:lpstr>Implementing Inequality</vt:lpstr>
      <vt:lpstr>Implementing Inequality</vt:lpstr>
      <vt:lpstr>Implementing  Inequality</vt:lpstr>
      <vt:lpstr>Implementing Inequality</vt:lpstr>
      <vt:lpstr>Implementing Inequality</vt:lpstr>
      <vt:lpstr>Implementing Inequality</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Gretchen Wesche</dc:creator>
  <cp:lastModifiedBy>Gretchen Wesche</cp:lastModifiedBy>
  <cp:revision>72</cp:revision>
  <cp:lastPrinted>2021-07-05T13:48:02Z</cp:lastPrinted>
  <dcterms:created xsi:type="dcterms:W3CDTF">2021-05-23T13:47:57Z</dcterms:created>
  <dcterms:modified xsi:type="dcterms:W3CDTF">2022-02-14T01:24:57Z</dcterms:modified>
</cp:coreProperties>
</file>